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Squada One" charset="1" panose="02000000000000000000"/>
      <p:regular r:id="rId23"/>
    </p:embeddedFont>
    <p:embeddedFont>
      <p:font typeface="Montserrat" charset="1" panose="00000500000000000000"/>
      <p:regular r:id="rId24"/>
    </p:embeddedFont>
    <p:embeddedFont>
      <p:font typeface="Cheddar" charset="1" panose="00000000000000000000"/>
      <p:regular r:id="rId25"/>
    </p:embeddedFont>
    <p:embeddedFont>
      <p:font typeface="Roboto" charset="1" panose="02000000000000000000"/>
      <p:regular r:id="rId26"/>
    </p:embeddedFont>
    <p:embeddedFont>
      <p:font typeface="Montserrat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6.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TextBox 3" id="3"/>
          <p:cNvSpPr txBox="true"/>
          <p:nvPr/>
        </p:nvSpPr>
        <p:spPr>
          <a:xfrm rot="0">
            <a:off x="1173562" y="3448393"/>
            <a:ext cx="16085738" cy="3971239"/>
          </a:xfrm>
          <a:prstGeom prst="rect">
            <a:avLst/>
          </a:prstGeom>
        </p:spPr>
        <p:txBody>
          <a:bodyPr anchor="t" rtlCol="false" tIns="0" lIns="0" bIns="0" rIns="0">
            <a:spAutoFit/>
          </a:bodyPr>
          <a:lstStyle/>
          <a:p>
            <a:pPr algn="ctr">
              <a:lnSpc>
                <a:spcPts val="9953"/>
              </a:lnSpc>
            </a:pPr>
            <a:r>
              <a:rPr lang="en-US" sz="13451" spc="-605">
                <a:solidFill>
                  <a:srgbClr val="35DBFF"/>
                </a:solidFill>
                <a:latin typeface="Squada One"/>
                <a:ea typeface="Squada One"/>
                <a:cs typeface="Squada One"/>
                <a:sym typeface="Squada One"/>
              </a:rPr>
              <a:t>HUMAN ACTIVITY RECOGNITION USING CNN AND LSTM</a:t>
            </a:r>
          </a:p>
        </p:txBody>
      </p:sp>
      <p:grpSp>
        <p:nvGrpSpPr>
          <p:cNvPr name="Group 4" id="4"/>
          <p:cNvGrpSpPr/>
          <p:nvPr/>
        </p:nvGrpSpPr>
        <p:grpSpPr>
          <a:xfrm rot="0">
            <a:off x="6687189" y="8493825"/>
            <a:ext cx="5425940" cy="764475"/>
            <a:chOff x="0" y="0"/>
            <a:chExt cx="1429054" cy="201343"/>
          </a:xfrm>
        </p:grpSpPr>
        <p:sp>
          <p:nvSpPr>
            <p:cNvPr name="Freeform 5" id="5"/>
            <p:cNvSpPr/>
            <p:nvPr/>
          </p:nvSpPr>
          <p:spPr>
            <a:xfrm flipH="false" flipV="false" rot="0">
              <a:off x="0" y="0"/>
              <a:ext cx="1429054" cy="201343"/>
            </a:xfrm>
            <a:custGeom>
              <a:avLst/>
              <a:gdLst/>
              <a:ahLst/>
              <a:cxnLst/>
              <a:rect r="r" b="b" t="t" l="l"/>
              <a:pathLst>
                <a:path h="201343" w="1429054">
                  <a:moveTo>
                    <a:pt x="72769" y="0"/>
                  </a:moveTo>
                  <a:lnTo>
                    <a:pt x="1356286" y="0"/>
                  </a:lnTo>
                  <a:cubicBezTo>
                    <a:pt x="1375585" y="0"/>
                    <a:pt x="1394094" y="7667"/>
                    <a:pt x="1407741" y="21313"/>
                  </a:cubicBezTo>
                  <a:cubicBezTo>
                    <a:pt x="1421387" y="34960"/>
                    <a:pt x="1429054" y="53469"/>
                    <a:pt x="1429054" y="72769"/>
                  </a:cubicBezTo>
                  <a:lnTo>
                    <a:pt x="1429054" y="128575"/>
                  </a:lnTo>
                  <a:cubicBezTo>
                    <a:pt x="1429054" y="147874"/>
                    <a:pt x="1421387" y="166383"/>
                    <a:pt x="1407741" y="180030"/>
                  </a:cubicBezTo>
                  <a:cubicBezTo>
                    <a:pt x="1394094" y="193677"/>
                    <a:pt x="1375585" y="201343"/>
                    <a:pt x="1356286" y="201343"/>
                  </a:cubicBezTo>
                  <a:lnTo>
                    <a:pt x="72769" y="201343"/>
                  </a:lnTo>
                  <a:cubicBezTo>
                    <a:pt x="53469" y="201343"/>
                    <a:pt x="34960" y="193677"/>
                    <a:pt x="21313" y="180030"/>
                  </a:cubicBezTo>
                  <a:cubicBezTo>
                    <a:pt x="7667" y="166383"/>
                    <a:pt x="0" y="147874"/>
                    <a:pt x="0" y="128575"/>
                  </a:cubicBezTo>
                  <a:lnTo>
                    <a:pt x="0" y="72769"/>
                  </a:lnTo>
                  <a:cubicBezTo>
                    <a:pt x="0" y="53469"/>
                    <a:pt x="7667" y="34960"/>
                    <a:pt x="21313" y="21313"/>
                  </a:cubicBezTo>
                  <a:cubicBezTo>
                    <a:pt x="34960" y="7667"/>
                    <a:pt x="53469" y="0"/>
                    <a:pt x="72769"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38100"/>
              <a:ext cx="1429054" cy="239443"/>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6516550" y="8583589"/>
            <a:ext cx="3846194" cy="537465"/>
          </a:xfrm>
          <a:prstGeom prst="rect">
            <a:avLst/>
          </a:prstGeom>
        </p:spPr>
        <p:txBody>
          <a:bodyPr anchor="t" rtlCol="false" tIns="0" lIns="0" bIns="0" rIns="0">
            <a:spAutoFit/>
          </a:bodyPr>
          <a:lstStyle/>
          <a:p>
            <a:pPr algn="r">
              <a:lnSpc>
                <a:spcPts val="4500"/>
              </a:lnSpc>
            </a:pPr>
            <a:r>
              <a:rPr lang="en-US" sz="3214">
                <a:solidFill>
                  <a:srgbClr val="FFFFFF"/>
                </a:solidFill>
                <a:latin typeface="Montserrat"/>
                <a:ea typeface="Montserrat"/>
                <a:cs typeface="Montserrat"/>
                <a:sym typeface="Montserrat"/>
              </a:rPr>
              <a:t>GROUP-12</a:t>
            </a:r>
          </a:p>
        </p:txBody>
      </p:sp>
      <p:sp>
        <p:nvSpPr>
          <p:cNvPr name="Freeform 8" id="8"/>
          <p:cNvSpPr/>
          <p:nvPr/>
        </p:nvSpPr>
        <p:spPr>
          <a:xfrm flipH="false" flipV="false" rot="0">
            <a:off x="6000062" y="650545"/>
            <a:ext cx="5612605" cy="1438868"/>
          </a:xfrm>
          <a:custGeom>
            <a:avLst/>
            <a:gdLst/>
            <a:ahLst/>
            <a:cxnLst/>
            <a:rect r="r" b="b" t="t" l="l"/>
            <a:pathLst>
              <a:path h="1438868" w="5612605">
                <a:moveTo>
                  <a:pt x="0" y="0"/>
                </a:moveTo>
                <a:lnTo>
                  <a:pt x="5612605" y="0"/>
                </a:lnTo>
                <a:lnTo>
                  <a:pt x="5612605" y="1438868"/>
                </a:lnTo>
                <a:lnTo>
                  <a:pt x="0" y="1438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grpSp>
        <p:nvGrpSpPr>
          <p:cNvPr name="Group 3" id="3"/>
          <p:cNvGrpSpPr/>
          <p:nvPr/>
        </p:nvGrpSpPr>
        <p:grpSpPr>
          <a:xfrm rot="0">
            <a:off x="9827176" y="0"/>
            <a:ext cx="8460824" cy="10287000"/>
            <a:chOff x="0" y="0"/>
            <a:chExt cx="5222731" cy="6350000"/>
          </a:xfrm>
        </p:grpSpPr>
        <p:sp>
          <p:nvSpPr>
            <p:cNvPr name="Freeform 4" id="4"/>
            <p:cNvSpPr/>
            <p:nvPr/>
          </p:nvSpPr>
          <p:spPr>
            <a:xfrm flipH="false" flipV="false" rot="0">
              <a:off x="0" y="0"/>
              <a:ext cx="5222731" cy="6350000"/>
            </a:xfrm>
            <a:custGeom>
              <a:avLst/>
              <a:gdLst/>
              <a:ahLst/>
              <a:cxnLst/>
              <a:rect r="r" b="b" t="t" l="l"/>
              <a:pathLst>
                <a:path h="6350000" w="5222731">
                  <a:moveTo>
                    <a:pt x="5222731" y="0"/>
                  </a:moveTo>
                  <a:lnTo>
                    <a:pt x="5222731" y="6350000"/>
                  </a:lnTo>
                  <a:lnTo>
                    <a:pt x="0" y="6350000"/>
                  </a:lnTo>
                  <a:lnTo>
                    <a:pt x="0" y="4433570"/>
                  </a:lnTo>
                  <a:cubicBezTo>
                    <a:pt x="0" y="1985010"/>
                    <a:pt x="2338335" y="0"/>
                    <a:pt x="5222731" y="0"/>
                  </a:cubicBezTo>
                  <a:close/>
                </a:path>
              </a:pathLst>
            </a:custGeom>
            <a:blipFill>
              <a:blip r:embed="rId3"/>
              <a:stretch>
                <a:fillRect l="-41244" t="0" r="-41244" b="0"/>
              </a:stretch>
            </a:blipFill>
          </p:spPr>
        </p:sp>
      </p:grpSp>
      <p:sp>
        <p:nvSpPr>
          <p:cNvPr name="Freeform 5" id="5"/>
          <p:cNvSpPr/>
          <p:nvPr/>
        </p:nvSpPr>
        <p:spPr>
          <a:xfrm flipH="false" flipV="false" rot="0">
            <a:off x="-1619137" y="-2196070"/>
            <a:ext cx="4928366" cy="4650585"/>
          </a:xfrm>
          <a:custGeom>
            <a:avLst/>
            <a:gdLst/>
            <a:ahLst/>
            <a:cxnLst/>
            <a:rect r="r" b="b" t="t" l="l"/>
            <a:pathLst>
              <a:path h="4650585" w="4928366">
                <a:moveTo>
                  <a:pt x="0" y="0"/>
                </a:moveTo>
                <a:lnTo>
                  <a:pt x="4928365" y="0"/>
                </a:lnTo>
                <a:lnTo>
                  <a:pt x="4928365" y="4650585"/>
                </a:lnTo>
                <a:lnTo>
                  <a:pt x="0" y="4650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6" id="6"/>
          <p:cNvSpPr txBox="true"/>
          <p:nvPr/>
        </p:nvSpPr>
        <p:spPr>
          <a:xfrm rot="0">
            <a:off x="3845524" y="544513"/>
            <a:ext cx="8977954" cy="1244599"/>
          </a:xfrm>
          <a:prstGeom prst="rect">
            <a:avLst/>
          </a:prstGeom>
        </p:spPr>
        <p:txBody>
          <a:bodyPr anchor="t" rtlCol="false" tIns="0" lIns="0" bIns="0" rIns="0">
            <a:spAutoFit/>
          </a:bodyPr>
          <a:lstStyle/>
          <a:p>
            <a:pPr algn="l">
              <a:lnSpc>
                <a:spcPts val="9099"/>
              </a:lnSpc>
            </a:pPr>
            <a:r>
              <a:rPr lang="en-US" sz="9999">
                <a:solidFill>
                  <a:srgbClr val="FFFFFF"/>
                </a:solidFill>
                <a:latin typeface="Squada One"/>
                <a:ea typeface="Squada One"/>
                <a:cs typeface="Squada One"/>
                <a:sym typeface="Squada One"/>
              </a:rPr>
              <a:t>IMPLEMENTATION</a:t>
            </a:r>
          </a:p>
        </p:txBody>
      </p:sp>
      <p:sp>
        <p:nvSpPr>
          <p:cNvPr name="TextBox 7" id="7"/>
          <p:cNvSpPr txBox="true"/>
          <p:nvPr/>
        </p:nvSpPr>
        <p:spPr>
          <a:xfrm rot="0">
            <a:off x="307605" y="2378315"/>
            <a:ext cx="3196786" cy="605492"/>
          </a:xfrm>
          <a:prstGeom prst="rect">
            <a:avLst/>
          </a:prstGeom>
        </p:spPr>
        <p:txBody>
          <a:bodyPr anchor="t" rtlCol="false" tIns="0" lIns="0" bIns="0" rIns="0">
            <a:spAutoFit/>
          </a:bodyPr>
          <a:lstStyle/>
          <a:p>
            <a:pPr algn="ctr">
              <a:lnSpc>
                <a:spcPts val="4882"/>
              </a:lnSpc>
              <a:spcBef>
                <a:spcPct val="0"/>
              </a:spcBef>
            </a:pPr>
            <a:r>
              <a:rPr lang="en-US" sz="3487">
                <a:solidFill>
                  <a:srgbClr val="FFFFFF"/>
                </a:solidFill>
                <a:latin typeface="Squada One"/>
                <a:ea typeface="Squada One"/>
                <a:cs typeface="Squada One"/>
                <a:sym typeface="Squada One"/>
              </a:rPr>
              <a:t>TOOLS &amp; PLATFORMS</a:t>
            </a:r>
          </a:p>
        </p:txBody>
      </p:sp>
      <p:sp>
        <p:nvSpPr>
          <p:cNvPr name="TextBox 8" id="8"/>
          <p:cNvSpPr txBox="true"/>
          <p:nvPr/>
        </p:nvSpPr>
        <p:spPr>
          <a:xfrm rot="0">
            <a:off x="0" y="3195788"/>
            <a:ext cx="10088539" cy="2236685"/>
          </a:xfrm>
          <a:prstGeom prst="rect">
            <a:avLst/>
          </a:prstGeom>
        </p:spPr>
        <p:txBody>
          <a:bodyPr anchor="t" rtlCol="false" tIns="0" lIns="0" bIns="0" rIns="0">
            <a:spAutoFit/>
          </a:bodyPr>
          <a:lstStyle/>
          <a:p>
            <a:pPr algn="ctr">
              <a:lnSpc>
                <a:spcPts val="4446"/>
              </a:lnSpc>
              <a:spcBef>
                <a:spcPct val="0"/>
              </a:spcBef>
            </a:pPr>
          </a:p>
          <a:p>
            <a:pPr algn="ctr">
              <a:lnSpc>
                <a:spcPts val="4446"/>
              </a:lnSpc>
              <a:spcBef>
                <a:spcPct val="0"/>
              </a:spcBef>
            </a:pPr>
            <a:r>
              <a:rPr lang="en-US" sz="3175">
                <a:solidFill>
                  <a:srgbClr val="FFFFFF"/>
                </a:solidFill>
                <a:latin typeface="Squada One"/>
                <a:ea typeface="Squada One"/>
                <a:cs typeface="Squada One"/>
                <a:sym typeface="Squada One"/>
              </a:rPr>
              <a:t> – JUPYTER NOTEBOOK – FOR MODEL TRAINING, EXPERIMENTATION AND DEBUGGING</a:t>
            </a:r>
          </a:p>
          <a:p>
            <a:pPr algn="ctr">
              <a:lnSpc>
                <a:spcPts val="4446"/>
              </a:lnSpc>
              <a:spcBef>
                <a:spcPct val="0"/>
              </a:spcBef>
            </a:pPr>
            <a:r>
              <a:rPr lang="en-US" sz="3175">
                <a:solidFill>
                  <a:srgbClr val="FFFFFF"/>
                </a:solidFill>
                <a:latin typeface="Squada One"/>
                <a:ea typeface="Squada One"/>
                <a:cs typeface="Squada One"/>
                <a:sym typeface="Squada One"/>
              </a:rPr>
              <a:t> – KAGGLE API – TO DOWNLOAD THE UCI HAR DATASET</a:t>
            </a:r>
          </a:p>
        </p:txBody>
      </p:sp>
      <p:sp>
        <p:nvSpPr>
          <p:cNvPr name="TextBox 9" id="9"/>
          <p:cNvSpPr txBox="true"/>
          <p:nvPr/>
        </p:nvSpPr>
        <p:spPr>
          <a:xfrm rot="0">
            <a:off x="64729" y="6077047"/>
            <a:ext cx="3439663" cy="690379"/>
          </a:xfrm>
          <a:prstGeom prst="rect">
            <a:avLst/>
          </a:prstGeom>
        </p:spPr>
        <p:txBody>
          <a:bodyPr anchor="t" rtlCol="false" tIns="0" lIns="0" bIns="0" rIns="0">
            <a:spAutoFit/>
          </a:bodyPr>
          <a:lstStyle/>
          <a:p>
            <a:pPr algn="ctr">
              <a:lnSpc>
                <a:spcPts val="5522"/>
              </a:lnSpc>
              <a:spcBef>
                <a:spcPct val="0"/>
              </a:spcBef>
            </a:pPr>
            <a:r>
              <a:rPr lang="en-US" sz="3944">
                <a:solidFill>
                  <a:srgbClr val="FFFFFF"/>
                </a:solidFill>
                <a:latin typeface="Squada One"/>
                <a:ea typeface="Squada One"/>
                <a:cs typeface="Squada One"/>
                <a:sym typeface="Squada One"/>
              </a:rPr>
              <a:t>MAIN LIBRARIES</a:t>
            </a:r>
          </a:p>
        </p:txBody>
      </p:sp>
      <p:sp>
        <p:nvSpPr>
          <p:cNvPr name="TextBox 10" id="10"/>
          <p:cNvSpPr txBox="true"/>
          <p:nvPr/>
        </p:nvSpPr>
        <p:spPr>
          <a:xfrm rot="0">
            <a:off x="0" y="7209164"/>
            <a:ext cx="10097411" cy="2049136"/>
          </a:xfrm>
          <a:prstGeom prst="rect">
            <a:avLst/>
          </a:prstGeom>
        </p:spPr>
        <p:txBody>
          <a:bodyPr anchor="t" rtlCol="false" tIns="0" lIns="0" bIns="0" rIns="0">
            <a:spAutoFit/>
          </a:bodyPr>
          <a:lstStyle/>
          <a:p>
            <a:pPr algn="ctr">
              <a:lnSpc>
                <a:spcPts val="4062"/>
              </a:lnSpc>
              <a:spcBef>
                <a:spcPct val="0"/>
              </a:spcBef>
            </a:pPr>
            <a:r>
              <a:rPr lang="en-US" sz="2901">
                <a:solidFill>
                  <a:srgbClr val="FFFFFF"/>
                </a:solidFill>
                <a:latin typeface="Squada One"/>
                <a:ea typeface="Squada One"/>
                <a:cs typeface="Squada One"/>
                <a:sym typeface="Squada One"/>
              </a:rPr>
              <a:t>– TENSORFLOW &amp; KERAS – FOR BUILDING AND TRAINING THE MODEL</a:t>
            </a:r>
          </a:p>
          <a:p>
            <a:pPr algn="ctr">
              <a:lnSpc>
                <a:spcPts val="4062"/>
              </a:lnSpc>
              <a:spcBef>
                <a:spcPct val="0"/>
              </a:spcBef>
            </a:pPr>
            <a:r>
              <a:rPr lang="en-US" sz="2901">
                <a:solidFill>
                  <a:srgbClr val="FFFFFF"/>
                </a:solidFill>
                <a:latin typeface="Squada One"/>
                <a:ea typeface="Squada One"/>
                <a:cs typeface="Squada One"/>
                <a:sym typeface="Squada One"/>
              </a:rPr>
              <a:t> – NUMPY &amp; PANDAS – FOR DATA MANIPULATION</a:t>
            </a:r>
          </a:p>
          <a:p>
            <a:pPr algn="ctr">
              <a:lnSpc>
                <a:spcPts val="4062"/>
              </a:lnSpc>
              <a:spcBef>
                <a:spcPct val="0"/>
              </a:spcBef>
            </a:pPr>
            <a:r>
              <a:rPr lang="en-US" sz="2901">
                <a:solidFill>
                  <a:srgbClr val="FFFFFF"/>
                </a:solidFill>
                <a:latin typeface="Squada One"/>
                <a:ea typeface="Squada One"/>
                <a:cs typeface="Squada One"/>
                <a:sym typeface="Squada One"/>
              </a:rPr>
              <a:t> – MATPLOTLIB &amp; SEABORN – FOR VISUALIZING RESULTS</a:t>
            </a:r>
          </a:p>
          <a:p>
            <a:pPr algn="ctr">
              <a:lnSpc>
                <a:spcPts val="4062"/>
              </a:lnSpc>
              <a:spcBef>
                <a:spcPct val="0"/>
              </a:spcBef>
            </a:pPr>
            <a:r>
              <a:rPr lang="en-US" sz="2901">
                <a:solidFill>
                  <a:srgbClr val="FFFFFF"/>
                </a:solidFill>
                <a:latin typeface="Squada One"/>
                <a:ea typeface="Squada One"/>
                <a:cs typeface="Squada One"/>
                <a:sym typeface="Squada One"/>
              </a:rPr>
              <a:t> – SCIKIT-LEARN – FOR EVALUATION METRICS</a:t>
            </a:r>
          </a:p>
        </p:txBody>
      </p:sp>
      <p:sp>
        <p:nvSpPr>
          <p:cNvPr name="Freeform 11" id="11"/>
          <p:cNvSpPr/>
          <p:nvPr/>
        </p:nvSpPr>
        <p:spPr>
          <a:xfrm flipH="false" flipV="false" rot="-2929750">
            <a:off x="-552985" y="9070735"/>
            <a:ext cx="2257477" cy="2130237"/>
          </a:xfrm>
          <a:custGeom>
            <a:avLst/>
            <a:gdLst/>
            <a:ahLst/>
            <a:cxnLst/>
            <a:rect r="r" b="b" t="t" l="l"/>
            <a:pathLst>
              <a:path h="2130237" w="2257477">
                <a:moveTo>
                  <a:pt x="0" y="0"/>
                </a:moveTo>
                <a:lnTo>
                  <a:pt x="2257477" y="0"/>
                </a:lnTo>
                <a:lnTo>
                  <a:pt x="2257477" y="2130237"/>
                </a:lnTo>
                <a:lnTo>
                  <a:pt x="0" y="2130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606667" y="1241170"/>
            <a:ext cx="11686324" cy="7903794"/>
          </a:xfrm>
          <a:custGeom>
            <a:avLst/>
            <a:gdLst/>
            <a:ahLst/>
            <a:cxnLst/>
            <a:rect r="r" b="b" t="t" l="l"/>
            <a:pathLst>
              <a:path h="7903794" w="11686324">
                <a:moveTo>
                  <a:pt x="0" y="0"/>
                </a:moveTo>
                <a:lnTo>
                  <a:pt x="11686324" y="0"/>
                </a:lnTo>
                <a:lnTo>
                  <a:pt x="11686324" y="7903794"/>
                </a:lnTo>
                <a:lnTo>
                  <a:pt x="0" y="7903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550015" y="2002059"/>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5"/>
            <a:stretch>
              <a:fillRect l="0" t="0" r="0" b="0"/>
            </a:stretch>
          </a:blipFill>
        </p:spPr>
      </p:sp>
      <p:sp>
        <p:nvSpPr>
          <p:cNvPr name="TextBox 5" id="5"/>
          <p:cNvSpPr txBox="true"/>
          <p:nvPr/>
        </p:nvSpPr>
        <p:spPr>
          <a:xfrm rot="0">
            <a:off x="4580561" y="1916016"/>
            <a:ext cx="7436973" cy="1988420"/>
          </a:xfrm>
          <a:prstGeom prst="rect">
            <a:avLst/>
          </a:prstGeom>
        </p:spPr>
        <p:txBody>
          <a:bodyPr anchor="t" rtlCol="false" tIns="0" lIns="0" bIns="0" rIns="0">
            <a:spAutoFit/>
          </a:bodyPr>
          <a:lstStyle/>
          <a:p>
            <a:pPr algn="l">
              <a:lnSpc>
                <a:spcPts val="6822"/>
              </a:lnSpc>
            </a:pPr>
            <a:r>
              <a:rPr lang="en-US" sz="8320" spc="-291">
                <a:solidFill>
                  <a:srgbClr val="00D9FF"/>
                </a:solidFill>
                <a:latin typeface="Cheddar"/>
                <a:ea typeface="Cheddar"/>
                <a:cs typeface="Cheddar"/>
                <a:sym typeface="Cheddar"/>
              </a:rPr>
              <a:t>DISCUSSION</a:t>
            </a:r>
          </a:p>
          <a:p>
            <a:pPr algn="l" marL="0" indent="0" lvl="1">
              <a:lnSpc>
                <a:spcPts val="6822"/>
              </a:lnSpc>
              <a:spcBef>
                <a:spcPct val="0"/>
              </a:spcBef>
            </a:pPr>
          </a:p>
        </p:txBody>
      </p:sp>
      <p:sp>
        <p:nvSpPr>
          <p:cNvPr name="TextBox 6" id="6"/>
          <p:cNvSpPr txBox="true"/>
          <p:nvPr/>
        </p:nvSpPr>
        <p:spPr>
          <a:xfrm rot="0">
            <a:off x="1564273" y="2990942"/>
            <a:ext cx="9341615" cy="4753563"/>
          </a:xfrm>
          <a:prstGeom prst="rect">
            <a:avLst/>
          </a:prstGeom>
        </p:spPr>
        <p:txBody>
          <a:bodyPr anchor="t" rtlCol="false" tIns="0" lIns="0" bIns="0" rIns="0">
            <a:spAutoFit/>
          </a:bodyPr>
          <a:lstStyle/>
          <a:p>
            <a:pPr algn="just" marL="0" indent="0" lvl="1">
              <a:lnSpc>
                <a:spcPts val="3484"/>
              </a:lnSpc>
              <a:spcBef>
                <a:spcPct val="0"/>
              </a:spcBef>
            </a:pPr>
            <a:r>
              <a:rPr lang="en-US" sz="2489">
                <a:solidFill>
                  <a:srgbClr val="FFFFFF"/>
                </a:solidFill>
                <a:latin typeface="Roboto"/>
                <a:ea typeface="Roboto"/>
                <a:cs typeface="Roboto"/>
                <a:sym typeface="Roboto"/>
              </a:rPr>
              <a:t>The training results clearly show that the model effectively learns to recognize human activities over time, achieving high accuracy on training data. However, the gap between training and validation accuracy indicates some overfitting, suggesting the model generalizes slightly less on unseen videos. The use of CNN for feature extraction and LSTM for temporal analysis proves to be a strong combination, as seen from the consistent improvement in training performance. With further optimization such as better regularization and more diverse data, the model’s validation performance can also improve, making it more robust for real-time and practical applications.</a:t>
            </a:r>
          </a:p>
        </p:txBody>
      </p:sp>
      <p:sp>
        <p:nvSpPr>
          <p:cNvPr name="Freeform 7" id="7"/>
          <p:cNvSpPr/>
          <p:nvPr/>
        </p:nvSpPr>
        <p:spPr>
          <a:xfrm flipH="false" flipV="false" rot="2699999">
            <a:off x="-31121" y="8136102"/>
            <a:ext cx="2869485" cy="2707750"/>
          </a:xfrm>
          <a:custGeom>
            <a:avLst/>
            <a:gdLst/>
            <a:ahLst/>
            <a:cxnLst/>
            <a:rect r="r" b="b" t="t" l="l"/>
            <a:pathLst>
              <a:path h="2707750" w="2869485">
                <a:moveTo>
                  <a:pt x="0" y="0"/>
                </a:moveTo>
                <a:lnTo>
                  <a:pt x="2869485" y="0"/>
                </a:lnTo>
                <a:lnTo>
                  <a:pt x="2869485" y="2707750"/>
                </a:lnTo>
                <a:lnTo>
                  <a:pt x="0" y="2707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3933106" y="1480262"/>
            <a:ext cx="10762281" cy="8388791"/>
          </a:xfrm>
          <a:custGeom>
            <a:avLst/>
            <a:gdLst/>
            <a:ahLst/>
            <a:cxnLst/>
            <a:rect r="r" b="b" t="t" l="l"/>
            <a:pathLst>
              <a:path h="8388791" w="10762281">
                <a:moveTo>
                  <a:pt x="0" y="0"/>
                </a:moveTo>
                <a:lnTo>
                  <a:pt x="10762280" y="0"/>
                </a:lnTo>
                <a:lnTo>
                  <a:pt x="10762280" y="8388791"/>
                </a:lnTo>
                <a:lnTo>
                  <a:pt x="0" y="8388791"/>
                </a:lnTo>
                <a:lnTo>
                  <a:pt x="0" y="0"/>
                </a:lnTo>
                <a:close/>
              </a:path>
            </a:pathLst>
          </a:custGeom>
          <a:blipFill>
            <a:blip r:embed="rId3"/>
            <a:stretch>
              <a:fillRect l="-2158" t="-518" r="0" b="-518"/>
            </a:stretch>
          </a:blipFill>
        </p:spPr>
      </p:sp>
      <p:sp>
        <p:nvSpPr>
          <p:cNvPr name="TextBox 4" id="4"/>
          <p:cNvSpPr txBox="true"/>
          <p:nvPr/>
        </p:nvSpPr>
        <p:spPr>
          <a:xfrm rot="0">
            <a:off x="7258414" y="279613"/>
            <a:ext cx="7436973" cy="1988420"/>
          </a:xfrm>
          <a:prstGeom prst="rect">
            <a:avLst/>
          </a:prstGeom>
        </p:spPr>
        <p:txBody>
          <a:bodyPr anchor="t" rtlCol="false" tIns="0" lIns="0" bIns="0" rIns="0">
            <a:spAutoFit/>
          </a:bodyPr>
          <a:lstStyle/>
          <a:p>
            <a:pPr algn="l">
              <a:lnSpc>
                <a:spcPts val="6822"/>
              </a:lnSpc>
            </a:pPr>
            <a:r>
              <a:rPr lang="en-US" sz="8320" spc="-291">
                <a:solidFill>
                  <a:srgbClr val="00D9FF"/>
                </a:solidFill>
                <a:latin typeface="Cheddar"/>
                <a:ea typeface="Cheddar"/>
                <a:cs typeface="Cheddar"/>
                <a:sym typeface="Cheddar"/>
              </a:rPr>
              <a:t>RESULT</a:t>
            </a:r>
          </a:p>
          <a:p>
            <a:pPr algn="l" marL="0" indent="0" lvl="1">
              <a:lnSpc>
                <a:spcPts val="6822"/>
              </a:lnSpc>
              <a:spcBef>
                <a:spcPct val="0"/>
              </a:spcBef>
            </a:pPr>
          </a:p>
        </p:txBody>
      </p:sp>
      <p:sp>
        <p:nvSpPr>
          <p:cNvPr name="Freeform 5" id="5"/>
          <p:cNvSpPr/>
          <p:nvPr/>
        </p:nvSpPr>
        <p:spPr>
          <a:xfrm flipH="false" flipV="false" rot="2699999">
            <a:off x="-406043" y="8136102"/>
            <a:ext cx="2869485" cy="2707750"/>
          </a:xfrm>
          <a:custGeom>
            <a:avLst/>
            <a:gdLst/>
            <a:ahLst/>
            <a:cxnLst/>
            <a:rect r="r" b="b" t="t" l="l"/>
            <a:pathLst>
              <a:path h="2707750" w="2869485">
                <a:moveTo>
                  <a:pt x="0" y="0"/>
                </a:moveTo>
                <a:lnTo>
                  <a:pt x="2869486" y="0"/>
                </a:lnTo>
                <a:lnTo>
                  <a:pt x="2869486" y="2707750"/>
                </a:lnTo>
                <a:lnTo>
                  <a:pt x="0" y="2707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3497711" y="1257548"/>
            <a:ext cx="11523515" cy="8838385"/>
          </a:xfrm>
          <a:custGeom>
            <a:avLst/>
            <a:gdLst/>
            <a:ahLst/>
            <a:cxnLst/>
            <a:rect r="r" b="b" t="t" l="l"/>
            <a:pathLst>
              <a:path h="8838385" w="11523515">
                <a:moveTo>
                  <a:pt x="0" y="0"/>
                </a:moveTo>
                <a:lnTo>
                  <a:pt x="11523515" y="0"/>
                </a:lnTo>
                <a:lnTo>
                  <a:pt x="11523515" y="8838385"/>
                </a:lnTo>
                <a:lnTo>
                  <a:pt x="0" y="8838385"/>
                </a:lnTo>
                <a:lnTo>
                  <a:pt x="0" y="0"/>
                </a:lnTo>
                <a:close/>
              </a:path>
            </a:pathLst>
          </a:custGeom>
          <a:blipFill>
            <a:blip r:embed="rId3"/>
            <a:stretch>
              <a:fillRect l="-5066" t="-435" r="0" b="-435"/>
            </a:stretch>
          </a:blipFill>
        </p:spPr>
      </p:sp>
      <p:sp>
        <p:nvSpPr>
          <p:cNvPr name="TextBox 4" id="4"/>
          <p:cNvSpPr txBox="true"/>
          <p:nvPr/>
        </p:nvSpPr>
        <p:spPr>
          <a:xfrm rot="0">
            <a:off x="7584254" y="101165"/>
            <a:ext cx="7436973" cy="1988420"/>
          </a:xfrm>
          <a:prstGeom prst="rect">
            <a:avLst/>
          </a:prstGeom>
        </p:spPr>
        <p:txBody>
          <a:bodyPr anchor="t" rtlCol="false" tIns="0" lIns="0" bIns="0" rIns="0">
            <a:spAutoFit/>
          </a:bodyPr>
          <a:lstStyle/>
          <a:p>
            <a:pPr algn="l">
              <a:lnSpc>
                <a:spcPts val="6822"/>
              </a:lnSpc>
            </a:pPr>
            <a:r>
              <a:rPr lang="en-US" sz="8320" spc="-291">
                <a:solidFill>
                  <a:srgbClr val="00D9FF"/>
                </a:solidFill>
                <a:latin typeface="Cheddar"/>
                <a:ea typeface="Cheddar"/>
                <a:cs typeface="Cheddar"/>
                <a:sym typeface="Cheddar"/>
              </a:rPr>
              <a:t>RESULT</a:t>
            </a:r>
          </a:p>
          <a:p>
            <a:pPr algn="l" marL="0" indent="0" lvl="1">
              <a:lnSpc>
                <a:spcPts val="6822"/>
              </a:lnSpc>
              <a:spcBef>
                <a:spcPct val="0"/>
              </a:spcBef>
            </a:pPr>
          </a:p>
        </p:txBody>
      </p:sp>
      <p:sp>
        <p:nvSpPr>
          <p:cNvPr name="Freeform 5" id="5"/>
          <p:cNvSpPr/>
          <p:nvPr/>
        </p:nvSpPr>
        <p:spPr>
          <a:xfrm flipH="false" flipV="false" rot="2699999">
            <a:off x="16082137" y="-615275"/>
            <a:ext cx="2869485" cy="2707750"/>
          </a:xfrm>
          <a:custGeom>
            <a:avLst/>
            <a:gdLst/>
            <a:ahLst/>
            <a:cxnLst/>
            <a:rect r="r" b="b" t="t" l="l"/>
            <a:pathLst>
              <a:path h="2707750" w="2869485">
                <a:moveTo>
                  <a:pt x="0" y="0"/>
                </a:moveTo>
                <a:lnTo>
                  <a:pt x="2869485" y="0"/>
                </a:lnTo>
                <a:lnTo>
                  <a:pt x="2869485" y="2707751"/>
                </a:lnTo>
                <a:lnTo>
                  <a:pt x="0" y="270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TextBox 3" id="3"/>
          <p:cNvSpPr txBox="true"/>
          <p:nvPr/>
        </p:nvSpPr>
        <p:spPr>
          <a:xfrm rot="0">
            <a:off x="4252801" y="527948"/>
            <a:ext cx="9782398" cy="1244599"/>
          </a:xfrm>
          <a:prstGeom prst="rect">
            <a:avLst/>
          </a:prstGeom>
        </p:spPr>
        <p:txBody>
          <a:bodyPr anchor="t" rtlCol="false" tIns="0" lIns="0" bIns="0" rIns="0">
            <a:spAutoFit/>
          </a:bodyPr>
          <a:lstStyle/>
          <a:p>
            <a:pPr algn="ctr">
              <a:lnSpc>
                <a:spcPts val="9099"/>
              </a:lnSpc>
            </a:pPr>
            <a:r>
              <a:rPr lang="en-US" sz="9999">
                <a:solidFill>
                  <a:srgbClr val="00D9FF"/>
                </a:solidFill>
                <a:latin typeface="Squada One"/>
                <a:ea typeface="Squada One"/>
                <a:cs typeface="Squada One"/>
                <a:sym typeface="Squada One"/>
              </a:rPr>
              <a:t> ANALYSIS</a:t>
            </a:r>
          </a:p>
        </p:txBody>
      </p:sp>
      <p:sp>
        <p:nvSpPr>
          <p:cNvPr name="Freeform 4" id="4"/>
          <p:cNvSpPr/>
          <p:nvPr/>
        </p:nvSpPr>
        <p:spPr>
          <a:xfrm flipH="false" flipV="false" rot="0">
            <a:off x="5325730" y="1772547"/>
            <a:ext cx="8514453" cy="8514453"/>
          </a:xfrm>
          <a:custGeom>
            <a:avLst/>
            <a:gdLst/>
            <a:ahLst/>
            <a:cxnLst/>
            <a:rect r="r" b="b" t="t" l="l"/>
            <a:pathLst>
              <a:path h="8514453" w="8514453">
                <a:moveTo>
                  <a:pt x="0" y="0"/>
                </a:moveTo>
                <a:lnTo>
                  <a:pt x="8514452" y="0"/>
                </a:lnTo>
                <a:lnTo>
                  <a:pt x="8514452" y="8514453"/>
                </a:lnTo>
                <a:lnTo>
                  <a:pt x="0" y="85144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470231" y="2640243"/>
            <a:ext cx="6712991" cy="6849734"/>
          </a:xfrm>
          <a:prstGeom prst="rect">
            <a:avLst/>
          </a:prstGeom>
        </p:spPr>
        <p:txBody>
          <a:bodyPr anchor="t" rtlCol="false" tIns="0" lIns="0" bIns="0" rIns="0">
            <a:spAutoFit/>
          </a:bodyPr>
          <a:lstStyle/>
          <a:p>
            <a:pPr algn="just">
              <a:lnSpc>
                <a:spcPts val="3605"/>
              </a:lnSpc>
            </a:pPr>
            <a:r>
              <a:rPr lang="en-US" sz="2575" b="true">
                <a:solidFill>
                  <a:srgbClr val="FFFFFF"/>
                </a:solidFill>
                <a:latin typeface="Montserrat Bold"/>
                <a:ea typeface="Montserrat Bold"/>
                <a:cs typeface="Montserrat Bold"/>
                <a:sym typeface="Montserrat Bold"/>
              </a:rPr>
              <a:t>Final Model Performance:</a:t>
            </a:r>
          </a:p>
          <a:p>
            <a:pPr algn="just">
              <a:lnSpc>
                <a:spcPts val="3605"/>
              </a:lnSpc>
            </a:pPr>
            <a:r>
              <a:rPr lang="en-US" sz="2575">
                <a:solidFill>
                  <a:srgbClr val="FFFFFF"/>
                </a:solidFill>
                <a:latin typeface="Montserrat"/>
                <a:ea typeface="Montserrat"/>
                <a:cs typeface="Montserrat"/>
                <a:sym typeface="Montserrat"/>
              </a:rPr>
              <a:t> Validation Accuracy: 73.45%</a:t>
            </a:r>
          </a:p>
          <a:p>
            <a:pPr algn="just">
              <a:lnSpc>
                <a:spcPts val="3605"/>
              </a:lnSpc>
            </a:pPr>
          </a:p>
          <a:p>
            <a:pPr algn="just">
              <a:lnSpc>
                <a:spcPts val="3605"/>
              </a:lnSpc>
            </a:pPr>
            <a:r>
              <a:rPr lang="en-US" sz="2575">
                <a:solidFill>
                  <a:srgbClr val="FFFFFF"/>
                </a:solidFill>
                <a:latin typeface="Montserrat"/>
                <a:ea typeface="Montserrat"/>
                <a:cs typeface="Montserrat"/>
                <a:sym typeface="Montserrat"/>
              </a:rPr>
              <a:t> Loss: 0.8304</a:t>
            </a:r>
          </a:p>
          <a:p>
            <a:pPr algn="just">
              <a:lnSpc>
                <a:spcPts val="3605"/>
              </a:lnSpc>
            </a:pPr>
          </a:p>
          <a:p>
            <a:pPr algn="just">
              <a:lnSpc>
                <a:spcPts val="3605"/>
              </a:lnSpc>
            </a:pPr>
            <a:r>
              <a:rPr lang="en-US" sz="2575" b="true">
                <a:solidFill>
                  <a:srgbClr val="FFFFFF"/>
                </a:solidFill>
                <a:latin typeface="Montserrat Bold"/>
                <a:ea typeface="Montserrat Bold"/>
                <a:cs typeface="Montserrat Bold"/>
                <a:sym typeface="Montserrat Bold"/>
              </a:rPr>
              <a:t>Model Evaluation:</a:t>
            </a:r>
          </a:p>
          <a:p>
            <a:pPr algn="just">
              <a:lnSpc>
                <a:spcPts val="3605"/>
              </a:lnSpc>
            </a:pPr>
          </a:p>
          <a:p>
            <a:pPr algn="just">
              <a:lnSpc>
                <a:spcPts val="3605"/>
              </a:lnSpc>
            </a:pPr>
            <a:r>
              <a:rPr lang="en-US" sz="2575">
                <a:solidFill>
                  <a:srgbClr val="FFFFFF"/>
                </a:solidFill>
                <a:latin typeface="Montserrat"/>
                <a:ea typeface="Montserrat"/>
                <a:cs typeface="Montserrat"/>
                <a:sym typeface="Montserrat"/>
              </a:rPr>
              <a:t>   Successfully recognized various human activities with moderate accuracy and minimal overfitting.</a:t>
            </a:r>
          </a:p>
          <a:p>
            <a:pPr algn="just">
              <a:lnSpc>
                <a:spcPts val="3605"/>
              </a:lnSpc>
            </a:pPr>
          </a:p>
          <a:p>
            <a:pPr algn="just">
              <a:lnSpc>
                <a:spcPts val="3605"/>
              </a:lnSpc>
            </a:pPr>
            <a:r>
              <a:rPr lang="en-US" sz="2575">
                <a:solidFill>
                  <a:srgbClr val="FFFFFF"/>
                </a:solidFill>
                <a:latin typeface="Montserrat"/>
                <a:ea typeface="Montserrat"/>
                <a:cs typeface="Montserrat"/>
                <a:sym typeface="Montserrat"/>
              </a:rPr>
              <a:t>  The combined CNN-LSTM model efficiently captured spatial and temporal patterns in the dataset.</a:t>
            </a:r>
          </a:p>
          <a:p>
            <a:pPr algn="just" marL="0" indent="0" lvl="1">
              <a:lnSpc>
                <a:spcPts val="3605"/>
              </a:lnSpc>
              <a:spcBef>
                <a:spcPct val="0"/>
              </a:spcBef>
            </a:pPr>
          </a:p>
        </p:txBody>
      </p:sp>
      <p:sp>
        <p:nvSpPr>
          <p:cNvPr name="Freeform 6" id="6"/>
          <p:cNvSpPr/>
          <p:nvPr/>
        </p:nvSpPr>
        <p:spPr>
          <a:xfrm flipH="false" flipV="false" rot="2699999">
            <a:off x="-31121" y="8136102"/>
            <a:ext cx="2869485" cy="2707750"/>
          </a:xfrm>
          <a:custGeom>
            <a:avLst/>
            <a:gdLst/>
            <a:ahLst/>
            <a:cxnLst/>
            <a:rect r="r" b="b" t="t" l="l"/>
            <a:pathLst>
              <a:path h="2707750" w="2869485">
                <a:moveTo>
                  <a:pt x="0" y="0"/>
                </a:moveTo>
                <a:lnTo>
                  <a:pt x="2869485" y="0"/>
                </a:lnTo>
                <a:lnTo>
                  <a:pt x="2869485" y="2707750"/>
                </a:lnTo>
                <a:lnTo>
                  <a:pt x="0" y="2707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3350369">
            <a:off x="11393949" y="-729651"/>
            <a:ext cx="4392299" cy="4144734"/>
          </a:xfrm>
          <a:custGeom>
            <a:avLst/>
            <a:gdLst/>
            <a:ahLst/>
            <a:cxnLst/>
            <a:rect r="r" b="b" t="t" l="l"/>
            <a:pathLst>
              <a:path h="4144734" w="4392299">
                <a:moveTo>
                  <a:pt x="0" y="0"/>
                </a:moveTo>
                <a:lnTo>
                  <a:pt x="4392300" y="0"/>
                </a:lnTo>
                <a:lnTo>
                  <a:pt x="4392300" y="4144734"/>
                </a:lnTo>
                <a:lnTo>
                  <a:pt x="0" y="41447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350369">
            <a:off x="17513791" y="9565835"/>
            <a:ext cx="1486768" cy="1402968"/>
          </a:xfrm>
          <a:custGeom>
            <a:avLst/>
            <a:gdLst/>
            <a:ahLst/>
            <a:cxnLst/>
            <a:rect r="r" b="b" t="t" l="l"/>
            <a:pathLst>
              <a:path h="1402968" w="1486768">
                <a:moveTo>
                  <a:pt x="0" y="0"/>
                </a:moveTo>
                <a:lnTo>
                  <a:pt x="1486768" y="0"/>
                </a:lnTo>
                <a:lnTo>
                  <a:pt x="1486768" y="1402968"/>
                </a:lnTo>
                <a:lnTo>
                  <a:pt x="0" y="1402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028700" y="3786240"/>
            <a:ext cx="5296340" cy="5296340"/>
          </a:xfrm>
          <a:custGeom>
            <a:avLst/>
            <a:gdLst/>
            <a:ahLst/>
            <a:cxnLst/>
            <a:rect r="r" b="b" t="t" l="l"/>
            <a:pathLst>
              <a:path h="5296340" w="5296340">
                <a:moveTo>
                  <a:pt x="0" y="0"/>
                </a:moveTo>
                <a:lnTo>
                  <a:pt x="5296340" y="0"/>
                </a:lnTo>
                <a:lnTo>
                  <a:pt x="5296340" y="5296340"/>
                </a:lnTo>
                <a:lnTo>
                  <a:pt x="0" y="5296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00227" y="1618941"/>
            <a:ext cx="9489873" cy="1244599"/>
          </a:xfrm>
          <a:prstGeom prst="rect">
            <a:avLst/>
          </a:prstGeom>
        </p:spPr>
        <p:txBody>
          <a:bodyPr anchor="t" rtlCol="false" tIns="0" lIns="0" bIns="0" rIns="0">
            <a:spAutoFit/>
          </a:bodyPr>
          <a:lstStyle/>
          <a:p>
            <a:pPr algn="ctr">
              <a:lnSpc>
                <a:spcPts val="9099"/>
              </a:lnSpc>
            </a:pPr>
            <a:r>
              <a:rPr lang="en-US" sz="9999">
                <a:solidFill>
                  <a:srgbClr val="FFFFFF"/>
                </a:solidFill>
                <a:latin typeface="Squada One"/>
                <a:ea typeface="Squada One"/>
                <a:cs typeface="Squada One"/>
                <a:sym typeface="Squada One"/>
              </a:rPr>
              <a:t>FUTURE WORKS</a:t>
            </a:r>
          </a:p>
        </p:txBody>
      </p:sp>
      <p:sp>
        <p:nvSpPr>
          <p:cNvPr name="TextBox 5" id="5"/>
          <p:cNvSpPr txBox="true"/>
          <p:nvPr/>
        </p:nvSpPr>
        <p:spPr>
          <a:xfrm rot="0">
            <a:off x="1783095" y="5674645"/>
            <a:ext cx="4496654" cy="2261517"/>
          </a:xfrm>
          <a:prstGeom prst="rect">
            <a:avLst/>
          </a:prstGeom>
        </p:spPr>
        <p:txBody>
          <a:bodyPr anchor="t" rtlCol="false" tIns="0" lIns="0" bIns="0" rIns="0">
            <a:spAutoFit/>
          </a:bodyPr>
          <a:lstStyle/>
          <a:p>
            <a:pPr algn="just">
              <a:lnSpc>
                <a:spcPts val="3031"/>
              </a:lnSpc>
            </a:pPr>
            <a:r>
              <a:rPr lang="en-US" sz="2165">
                <a:solidFill>
                  <a:srgbClr val="FFFFFF"/>
                </a:solidFill>
                <a:latin typeface="Montserrat"/>
                <a:ea typeface="Montserrat"/>
                <a:cs typeface="Montserrat"/>
                <a:sym typeface="Montserrat"/>
              </a:rPr>
              <a:t> Integrate live accelerometer and gyroscope data from wearable devices for on-the-go activity recognition.</a:t>
            </a:r>
          </a:p>
          <a:p>
            <a:pPr algn="just">
              <a:lnSpc>
                <a:spcPts val="3031"/>
              </a:lnSpc>
            </a:pPr>
            <a:r>
              <a:rPr lang="en-US" sz="2165">
                <a:solidFill>
                  <a:srgbClr val="FFFFFF"/>
                </a:solidFill>
                <a:latin typeface="Montserrat"/>
                <a:ea typeface="Montserrat"/>
                <a:cs typeface="Montserrat"/>
                <a:sym typeface="Montserrat"/>
              </a:rPr>
              <a:t> </a:t>
            </a:r>
          </a:p>
          <a:p>
            <a:pPr algn="just" marL="0" indent="0" lvl="1">
              <a:lnSpc>
                <a:spcPts val="3031"/>
              </a:lnSpc>
              <a:spcBef>
                <a:spcPct val="0"/>
              </a:spcBef>
            </a:pPr>
          </a:p>
        </p:txBody>
      </p:sp>
      <p:sp>
        <p:nvSpPr>
          <p:cNvPr name="TextBox 6" id="6"/>
          <p:cNvSpPr txBox="true"/>
          <p:nvPr/>
        </p:nvSpPr>
        <p:spPr>
          <a:xfrm rot="0">
            <a:off x="2660649" y="4473216"/>
            <a:ext cx="2741548" cy="808647"/>
          </a:xfrm>
          <a:prstGeom prst="rect">
            <a:avLst/>
          </a:prstGeom>
        </p:spPr>
        <p:txBody>
          <a:bodyPr anchor="t" rtlCol="false" tIns="0" lIns="0" bIns="0" rIns="0">
            <a:spAutoFit/>
          </a:bodyPr>
          <a:lstStyle/>
          <a:p>
            <a:pPr algn="ctr">
              <a:lnSpc>
                <a:spcPts val="5864"/>
              </a:lnSpc>
            </a:pPr>
          </a:p>
        </p:txBody>
      </p:sp>
      <p:sp>
        <p:nvSpPr>
          <p:cNvPr name="Freeform 7" id="7"/>
          <p:cNvSpPr/>
          <p:nvPr/>
        </p:nvSpPr>
        <p:spPr>
          <a:xfrm flipH="false" flipV="false" rot="0">
            <a:off x="6495830" y="3786240"/>
            <a:ext cx="5467130" cy="5467130"/>
          </a:xfrm>
          <a:custGeom>
            <a:avLst/>
            <a:gdLst/>
            <a:ahLst/>
            <a:cxnLst/>
            <a:rect r="r" b="b" t="t" l="l"/>
            <a:pathLst>
              <a:path h="5467130" w="5467130">
                <a:moveTo>
                  <a:pt x="0" y="0"/>
                </a:moveTo>
                <a:lnTo>
                  <a:pt x="5467130" y="0"/>
                </a:lnTo>
                <a:lnTo>
                  <a:pt x="5467130" y="5467130"/>
                </a:lnTo>
                <a:lnTo>
                  <a:pt x="0" y="5467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134410" y="3821225"/>
            <a:ext cx="5296340" cy="5296340"/>
          </a:xfrm>
          <a:custGeom>
            <a:avLst/>
            <a:gdLst/>
            <a:ahLst/>
            <a:cxnLst/>
            <a:rect r="r" b="b" t="t" l="l"/>
            <a:pathLst>
              <a:path h="5296340" w="5296340">
                <a:moveTo>
                  <a:pt x="0" y="0"/>
                </a:moveTo>
                <a:lnTo>
                  <a:pt x="5296340" y="0"/>
                </a:lnTo>
                <a:lnTo>
                  <a:pt x="5296340" y="5296341"/>
                </a:lnTo>
                <a:lnTo>
                  <a:pt x="0" y="5296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182424" y="5674645"/>
            <a:ext cx="4609746" cy="1541877"/>
          </a:xfrm>
          <a:prstGeom prst="rect">
            <a:avLst/>
          </a:prstGeom>
        </p:spPr>
        <p:txBody>
          <a:bodyPr anchor="t" rtlCol="false" tIns="0" lIns="0" bIns="0" rIns="0">
            <a:spAutoFit/>
          </a:bodyPr>
          <a:lstStyle/>
          <a:p>
            <a:pPr algn="just" marL="0" indent="0" lvl="1">
              <a:lnSpc>
                <a:spcPts val="3107"/>
              </a:lnSpc>
              <a:spcBef>
                <a:spcPct val="0"/>
              </a:spcBef>
            </a:pPr>
            <a:r>
              <a:rPr lang="en-US" sz="2219">
                <a:solidFill>
                  <a:srgbClr val="FFFFFF"/>
                </a:solidFill>
                <a:latin typeface="Montserrat"/>
                <a:ea typeface="Montserrat"/>
                <a:cs typeface="Montserrat"/>
                <a:sym typeface="Montserrat"/>
              </a:rPr>
              <a:t>Use larger and more diverse datasets to improve model accuracy across different environments and activity styles</a:t>
            </a:r>
          </a:p>
        </p:txBody>
      </p:sp>
      <p:sp>
        <p:nvSpPr>
          <p:cNvPr name="TextBox 10" id="10"/>
          <p:cNvSpPr txBox="true"/>
          <p:nvPr/>
        </p:nvSpPr>
        <p:spPr>
          <a:xfrm rot="0">
            <a:off x="8125374" y="4473216"/>
            <a:ext cx="2741548" cy="808647"/>
          </a:xfrm>
          <a:prstGeom prst="rect">
            <a:avLst/>
          </a:prstGeom>
        </p:spPr>
        <p:txBody>
          <a:bodyPr anchor="t" rtlCol="false" tIns="0" lIns="0" bIns="0" rIns="0">
            <a:spAutoFit/>
          </a:bodyPr>
          <a:lstStyle/>
          <a:p>
            <a:pPr algn="ctr">
              <a:lnSpc>
                <a:spcPts val="5864"/>
              </a:lnSpc>
            </a:pPr>
          </a:p>
        </p:txBody>
      </p:sp>
      <p:sp>
        <p:nvSpPr>
          <p:cNvPr name="TextBox 11" id="11"/>
          <p:cNvSpPr txBox="true"/>
          <p:nvPr/>
        </p:nvSpPr>
        <p:spPr>
          <a:xfrm rot="0">
            <a:off x="12697045" y="5684170"/>
            <a:ext cx="4397565" cy="1833390"/>
          </a:xfrm>
          <a:prstGeom prst="rect">
            <a:avLst/>
          </a:prstGeom>
        </p:spPr>
        <p:txBody>
          <a:bodyPr anchor="t" rtlCol="false" tIns="0" lIns="0" bIns="0" rIns="0">
            <a:spAutoFit/>
          </a:bodyPr>
          <a:lstStyle/>
          <a:p>
            <a:pPr algn="just" marL="0" indent="0" lvl="1">
              <a:lnSpc>
                <a:spcPts val="2964"/>
              </a:lnSpc>
              <a:spcBef>
                <a:spcPct val="0"/>
              </a:spcBef>
            </a:pPr>
            <a:r>
              <a:rPr lang="en-US" sz="2117">
                <a:solidFill>
                  <a:srgbClr val="FFFFFF"/>
                </a:solidFill>
                <a:latin typeface="Montserrat"/>
                <a:ea typeface="Montserrat"/>
                <a:cs typeface="Montserrat"/>
                <a:sym typeface="Montserrat"/>
              </a:rPr>
              <a:t>Extend the system to recognize emotions and subtle gestures alongside basic activities for enhanced human-computer interaction</a:t>
            </a:r>
          </a:p>
        </p:txBody>
      </p:sp>
      <p:sp>
        <p:nvSpPr>
          <p:cNvPr name="TextBox 12" id="12"/>
          <p:cNvSpPr txBox="true"/>
          <p:nvPr/>
        </p:nvSpPr>
        <p:spPr>
          <a:xfrm rot="0">
            <a:off x="13058335" y="4467543"/>
            <a:ext cx="3771391" cy="785221"/>
          </a:xfrm>
          <a:prstGeom prst="rect">
            <a:avLst/>
          </a:prstGeom>
        </p:spPr>
        <p:txBody>
          <a:bodyPr anchor="t" rtlCol="false" tIns="0" lIns="0" bIns="0" rIns="0">
            <a:spAutoFit/>
          </a:bodyPr>
          <a:lstStyle/>
          <a:p>
            <a:pPr algn="ctr">
              <a:lnSpc>
                <a:spcPts val="2932"/>
              </a:lnSpc>
            </a:pPr>
            <a:r>
              <a:rPr lang="en-US" sz="3222">
                <a:solidFill>
                  <a:srgbClr val="FFFFFF"/>
                </a:solidFill>
                <a:latin typeface="Squada One"/>
                <a:ea typeface="Squada One"/>
                <a:cs typeface="Squada One"/>
                <a:sym typeface="Squada One"/>
              </a:rPr>
              <a:t> EMOTION AND GESTURE RECOGNITION INTEGRATION</a:t>
            </a:r>
          </a:p>
        </p:txBody>
      </p:sp>
      <p:sp>
        <p:nvSpPr>
          <p:cNvPr name="Freeform 13" id="13"/>
          <p:cNvSpPr/>
          <p:nvPr/>
        </p:nvSpPr>
        <p:spPr>
          <a:xfrm flipH="false" flipV="false" rot="2699999">
            <a:off x="-31121" y="8136102"/>
            <a:ext cx="2869485" cy="2707750"/>
          </a:xfrm>
          <a:custGeom>
            <a:avLst/>
            <a:gdLst/>
            <a:ahLst/>
            <a:cxnLst/>
            <a:rect r="r" b="b" t="t" l="l"/>
            <a:pathLst>
              <a:path h="2707750" w="2869485">
                <a:moveTo>
                  <a:pt x="0" y="0"/>
                </a:moveTo>
                <a:lnTo>
                  <a:pt x="2869485" y="0"/>
                </a:lnTo>
                <a:lnTo>
                  <a:pt x="2869485" y="2707750"/>
                </a:lnTo>
                <a:lnTo>
                  <a:pt x="0" y="2707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3350369">
            <a:off x="11393949" y="-729651"/>
            <a:ext cx="4392299" cy="4144734"/>
          </a:xfrm>
          <a:custGeom>
            <a:avLst/>
            <a:gdLst/>
            <a:ahLst/>
            <a:cxnLst/>
            <a:rect r="r" b="b" t="t" l="l"/>
            <a:pathLst>
              <a:path h="4144734" w="4392299">
                <a:moveTo>
                  <a:pt x="0" y="0"/>
                </a:moveTo>
                <a:lnTo>
                  <a:pt x="4392300" y="0"/>
                </a:lnTo>
                <a:lnTo>
                  <a:pt x="4392300" y="4144734"/>
                </a:lnTo>
                <a:lnTo>
                  <a:pt x="0" y="41447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3350369">
            <a:off x="10621617" y="-355395"/>
            <a:ext cx="1486768" cy="1402968"/>
          </a:xfrm>
          <a:custGeom>
            <a:avLst/>
            <a:gdLst/>
            <a:ahLst/>
            <a:cxnLst/>
            <a:rect r="r" b="b" t="t" l="l"/>
            <a:pathLst>
              <a:path h="1402968" w="1486768">
                <a:moveTo>
                  <a:pt x="0" y="0"/>
                </a:moveTo>
                <a:lnTo>
                  <a:pt x="1486768" y="0"/>
                </a:lnTo>
                <a:lnTo>
                  <a:pt x="1486768" y="1402968"/>
                </a:lnTo>
                <a:lnTo>
                  <a:pt x="0" y="1402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269605" y="4298646"/>
            <a:ext cx="5257927" cy="1087598"/>
          </a:xfrm>
          <a:prstGeom prst="rect">
            <a:avLst/>
          </a:prstGeom>
        </p:spPr>
        <p:txBody>
          <a:bodyPr anchor="t" rtlCol="false" tIns="0" lIns="0" bIns="0" rIns="0">
            <a:spAutoFit/>
          </a:bodyPr>
          <a:lstStyle/>
          <a:p>
            <a:pPr algn="ctr">
              <a:lnSpc>
                <a:spcPts val="4416"/>
              </a:lnSpc>
              <a:spcBef>
                <a:spcPct val="0"/>
              </a:spcBef>
            </a:pPr>
            <a:r>
              <a:rPr lang="en-US" sz="3154">
                <a:solidFill>
                  <a:srgbClr val="FFFFFF"/>
                </a:solidFill>
                <a:latin typeface="Squada One"/>
                <a:ea typeface="Squada One"/>
                <a:cs typeface="Squada One"/>
                <a:sym typeface="Squada One"/>
              </a:rPr>
              <a:t>INCORPORATE REAL-TIME SENSOR DATA INPUT</a:t>
            </a:r>
          </a:p>
        </p:txBody>
      </p:sp>
      <p:sp>
        <p:nvSpPr>
          <p:cNvPr name="TextBox 17" id="17"/>
          <p:cNvSpPr txBox="true"/>
          <p:nvPr/>
        </p:nvSpPr>
        <p:spPr>
          <a:xfrm rot="0">
            <a:off x="7182424" y="4272625"/>
            <a:ext cx="4104184" cy="1113620"/>
          </a:xfrm>
          <a:prstGeom prst="rect">
            <a:avLst/>
          </a:prstGeom>
        </p:spPr>
        <p:txBody>
          <a:bodyPr anchor="t" rtlCol="false" tIns="0" lIns="0" bIns="0" rIns="0">
            <a:spAutoFit/>
          </a:bodyPr>
          <a:lstStyle/>
          <a:p>
            <a:pPr algn="ctr">
              <a:lnSpc>
                <a:spcPts val="4456"/>
              </a:lnSpc>
              <a:spcBef>
                <a:spcPct val="0"/>
              </a:spcBef>
            </a:pPr>
            <a:r>
              <a:rPr lang="en-US" sz="3182">
                <a:solidFill>
                  <a:srgbClr val="FFFFFF"/>
                </a:solidFill>
                <a:latin typeface="Squada One"/>
                <a:ea typeface="Squada One"/>
                <a:cs typeface="Squada One"/>
                <a:sym typeface="Squada One"/>
              </a:rPr>
              <a:t>EXPAND DATASET FOR BETTER GENERALIZATION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534470" y="2142974"/>
            <a:ext cx="6359496" cy="6001051"/>
          </a:xfrm>
          <a:custGeom>
            <a:avLst/>
            <a:gdLst/>
            <a:ahLst/>
            <a:cxnLst/>
            <a:rect r="r" b="b" t="t" l="l"/>
            <a:pathLst>
              <a:path h="6001051" w="6359496">
                <a:moveTo>
                  <a:pt x="0" y="0"/>
                </a:moveTo>
                <a:lnTo>
                  <a:pt x="6359496" y="0"/>
                </a:lnTo>
                <a:lnTo>
                  <a:pt x="6359496" y="6001052"/>
                </a:lnTo>
                <a:lnTo>
                  <a:pt x="0" y="6001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0973" y="2608556"/>
            <a:ext cx="5069889" cy="506988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sp>
        <p:nvSpPr>
          <p:cNvPr name="TextBox 6" id="6"/>
          <p:cNvSpPr txBox="true"/>
          <p:nvPr/>
        </p:nvSpPr>
        <p:spPr>
          <a:xfrm rot="0">
            <a:off x="6653847" y="3150617"/>
            <a:ext cx="10239796" cy="6259492"/>
          </a:xfrm>
          <a:prstGeom prst="rect">
            <a:avLst/>
          </a:prstGeom>
        </p:spPr>
        <p:txBody>
          <a:bodyPr anchor="t" rtlCol="false" tIns="0" lIns="0" bIns="0" rIns="0">
            <a:spAutoFit/>
          </a:bodyPr>
          <a:lstStyle/>
          <a:p>
            <a:pPr algn="just">
              <a:lnSpc>
                <a:spcPts val="3841"/>
              </a:lnSpc>
            </a:pPr>
            <a:r>
              <a:rPr lang="en-US" sz="2744">
                <a:solidFill>
                  <a:srgbClr val="FFFFFF"/>
                </a:solidFill>
                <a:latin typeface="Montserrat"/>
                <a:ea typeface="Montserrat"/>
                <a:cs typeface="Montserrat"/>
                <a:sym typeface="Montserrat"/>
              </a:rPr>
              <a:t>In this project, we implemented a hybrid CNN-LSTM model to recognize human activities from videos using the UCF50 dataset. The CNN effectively captured spatial features from each frame, while the LSTM modeled the temporal dynamics across frames. Our model achieved high training accuracy, validating the strength of this architecture for video-based activity recognition. The overall performance demonstrates the model's potential for real-world applications like surveillance and health monitoring. With further enhancements, such as real-time optimization and expanded datasets, the model can be made even more accurate and scalable.</a:t>
            </a:r>
          </a:p>
          <a:p>
            <a:pPr algn="just" marL="0" indent="0" lvl="1">
              <a:lnSpc>
                <a:spcPts val="3841"/>
              </a:lnSpc>
              <a:spcBef>
                <a:spcPct val="0"/>
              </a:spcBef>
            </a:pPr>
          </a:p>
        </p:txBody>
      </p:sp>
      <p:grpSp>
        <p:nvGrpSpPr>
          <p:cNvPr name="Group 7" id="7"/>
          <p:cNvGrpSpPr/>
          <p:nvPr/>
        </p:nvGrpSpPr>
        <p:grpSpPr>
          <a:xfrm rot="0">
            <a:off x="119773" y="2447355"/>
            <a:ext cx="5392291" cy="53922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TextBox 9" id="9"/>
          <p:cNvSpPr txBox="true"/>
          <p:nvPr/>
        </p:nvSpPr>
        <p:spPr>
          <a:xfrm rot="0">
            <a:off x="5825026" y="-312832"/>
            <a:ext cx="12148463" cy="2249236"/>
          </a:xfrm>
          <a:prstGeom prst="rect">
            <a:avLst/>
          </a:prstGeom>
        </p:spPr>
        <p:txBody>
          <a:bodyPr anchor="t" rtlCol="false" tIns="0" lIns="0" bIns="0" rIns="0">
            <a:spAutoFit/>
          </a:bodyPr>
          <a:lstStyle/>
          <a:p>
            <a:pPr algn="l">
              <a:lnSpc>
                <a:spcPts val="7743"/>
              </a:lnSpc>
            </a:pPr>
          </a:p>
          <a:p>
            <a:pPr algn="l" marL="0" indent="0" lvl="1">
              <a:lnSpc>
                <a:spcPts val="7743"/>
              </a:lnSpc>
              <a:spcBef>
                <a:spcPct val="0"/>
              </a:spcBef>
            </a:pPr>
            <a:r>
              <a:rPr lang="en-US" sz="9443" spc="-330">
                <a:solidFill>
                  <a:srgbClr val="00D9FF"/>
                </a:solidFill>
                <a:latin typeface="Cheddar"/>
                <a:ea typeface="Cheddar"/>
                <a:cs typeface="Cheddar"/>
                <a:sym typeface="Cheddar"/>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028700" y="1028700"/>
            <a:ext cx="546397" cy="326407"/>
          </a:xfrm>
          <a:custGeom>
            <a:avLst/>
            <a:gdLst/>
            <a:ahLst/>
            <a:cxnLst/>
            <a:rect r="r" b="b" t="t" l="l"/>
            <a:pathLst>
              <a:path h="326407" w="546397">
                <a:moveTo>
                  <a:pt x="0" y="0"/>
                </a:moveTo>
                <a:lnTo>
                  <a:pt x="546397" y="0"/>
                </a:lnTo>
                <a:lnTo>
                  <a:pt x="546397" y="326407"/>
                </a:lnTo>
                <a:lnTo>
                  <a:pt x="0" y="326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513224" y="2542595"/>
            <a:ext cx="9261553" cy="3954172"/>
            <a:chOff x="0" y="0"/>
            <a:chExt cx="7436558" cy="3175000"/>
          </a:xfrm>
        </p:grpSpPr>
        <p:sp>
          <p:nvSpPr>
            <p:cNvPr name="Freeform 5" id="5"/>
            <p:cNvSpPr/>
            <p:nvPr/>
          </p:nvSpPr>
          <p:spPr>
            <a:xfrm flipH="false" flipV="false" rot="0">
              <a:off x="0" y="0"/>
              <a:ext cx="7436558" cy="3175000"/>
            </a:xfrm>
            <a:custGeom>
              <a:avLst/>
              <a:gdLst/>
              <a:ahLst/>
              <a:cxnLst/>
              <a:rect r="r" b="b" t="t" l="l"/>
              <a:pathLst>
                <a:path h="3175000" w="7436558">
                  <a:moveTo>
                    <a:pt x="7436558" y="3175000"/>
                  </a:moveTo>
                  <a:lnTo>
                    <a:pt x="0" y="3175000"/>
                  </a:lnTo>
                  <a:cubicBezTo>
                    <a:pt x="0" y="1421498"/>
                    <a:pt x="1664733" y="0"/>
                    <a:pt x="3718279" y="0"/>
                  </a:cubicBezTo>
                  <a:cubicBezTo>
                    <a:pt x="5771825" y="0"/>
                    <a:pt x="7436558" y="1421498"/>
                    <a:pt x="7436558" y="3175000"/>
                  </a:cubicBezTo>
                  <a:close/>
                </a:path>
              </a:pathLst>
            </a:custGeom>
            <a:blipFill>
              <a:blip r:embed="rId5"/>
              <a:stretch>
                <a:fillRect l="0" t="-28074" r="0" b="-28074"/>
              </a:stretch>
            </a:blipFill>
          </p:spPr>
        </p:sp>
      </p:grpSp>
      <p:sp>
        <p:nvSpPr>
          <p:cNvPr name="TextBox 6" id="6"/>
          <p:cNvSpPr txBox="true"/>
          <p:nvPr/>
        </p:nvSpPr>
        <p:spPr>
          <a:xfrm rot="0">
            <a:off x="3286018" y="6658624"/>
            <a:ext cx="11325931" cy="2394100"/>
          </a:xfrm>
          <a:prstGeom prst="rect">
            <a:avLst/>
          </a:prstGeom>
        </p:spPr>
        <p:txBody>
          <a:bodyPr anchor="t" rtlCol="false" tIns="0" lIns="0" bIns="0" rIns="0">
            <a:spAutoFit/>
          </a:bodyPr>
          <a:lstStyle/>
          <a:p>
            <a:pPr algn="ctr">
              <a:lnSpc>
                <a:spcPts val="17459"/>
              </a:lnSpc>
            </a:pPr>
            <a:r>
              <a:rPr lang="en-US" sz="19186">
                <a:solidFill>
                  <a:srgbClr val="FFFFFF"/>
                </a:solidFill>
                <a:latin typeface="Squada One"/>
                <a:ea typeface="Squada One"/>
                <a:cs typeface="Squada One"/>
                <a:sym typeface="Squada One"/>
              </a:rPr>
              <a:t>THANK YOU</a:t>
            </a:r>
          </a:p>
        </p:txBody>
      </p:sp>
      <p:sp>
        <p:nvSpPr>
          <p:cNvPr name="Freeform 7" id="7"/>
          <p:cNvSpPr/>
          <p:nvPr/>
        </p:nvSpPr>
        <p:spPr>
          <a:xfrm flipH="false" flipV="false" rot="-2032069">
            <a:off x="13978245" y="7623328"/>
            <a:ext cx="3658235" cy="3452043"/>
          </a:xfrm>
          <a:custGeom>
            <a:avLst/>
            <a:gdLst/>
            <a:ahLst/>
            <a:cxnLst/>
            <a:rect r="r" b="b" t="t" l="l"/>
            <a:pathLst>
              <a:path h="3452043" w="3658235">
                <a:moveTo>
                  <a:pt x="0" y="0"/>
                </a:moveTo>
                <a:lnTo>
                  <a:pt x="3658234" y="0"/>
                </a:lnTo>
                <a:lnTo>
                  <a:pt x="3658234" y="3452043"/>
                </a:lnTo>
                <a:lnTo>
                  <a:pt x="0" y="3452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950465">
            <a:off x="1934067" y="2941638"/>
            <a:ext cx="2048668" cy="1933198"/>
          </a:xfrm>
          <a:custGeom>
            <a:avLst/>
            <a:gdLst/>
            <a:ahLst/>
            <a:cxnLst/>
            <a:rect r="r" b="b" t="t" l="l"/>
            <a:pathLst>
              <a:path h="1933198" w="2048668">
                <a:moveTo>
                  <a:pt x="0" y="0"/>
                </a:moveTo>
                <a:lnTo>
                  <a:pt x="2048668" y="0"/>
                </a:lnTo>
                <a:lnTo>
                  <a:pt x="2048668" y="1933198"/>
                </a:lnTo>
                <a:lnTo>
                  <a:pt x="0" y="19331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5833601" y="180034"/>
            <a:ext cx="6620798" cy="1697332"/>
          </a:xfrm>
          <a:custGeom>
            <a:avLst/>
            <a:gdLst/>
            <a:ahLst/>
            <a:cxnLst/>
            <a:rect r="r" b="b" t="t" l="l"/>
            <a:pathLst>
              <a:path h="1697332" w="6620798">
                <a:moveTo>
                  <a:pt x="0" y="0"/>
                </a:moveTo>
                <a:lnTo>
                  <a:pt x="6620798" y="0"/>
                </a:lnTo>
                <a:lnTo>
                  <a:pt x="6620798" y="1697332"/>
                </a:lnTo>
                <a:lnTo>
                  <a:pt x="0" y="169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76862" y="1015382"/>
            <a:ext cx="2627801" cy="339725"/>
          </a:xfrm>
          <a:prstGeom prst="rect">
            <a:avLst/>
          </a:prstGeom>
        </p:spPr>
        <p:txBody>
          <a:bodyPr anchor="t" rtlCol="false" tIns="0" lIns="0" bIns="0" rIns="0">
            <a:spAutoFit/>
          </a:bodyPr>
          <a:lstStyle/>
          <a:p>
            <a:pPr algn="r">
              <a:lnSpc>
                <a:spcPts val="2800"/>
              </a:lnSpc>
            </a:pPr>
            <a:r>
              <a:rPr lang="en-US" sz="2000">
                <a:solidFill>
                  <a:srgbClr val="FFFFFF"/>
                </a:solidFill>
                <a:latin typeface="Montserrat"/>
                <a:ea typeface="Montserrat"/>
                <a:cs typeface="Montserrat"/>
                <a:sym typeface="Montserrat"/>
              </a:rPr>
              <a:t>GROUP-12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488829" y="2142974"/>
            <a:ext cx="6359496" cy="6001051"/>
          </a:xfrm>
          <a:custGeom>
            <a:avLst/>
            <a:gdLst/>
            <a:ahLst/>
            <a:cxnLst/>
            <a:rect r="r" b="b" t="t" l="l"/>
            <a:pathLst>
              <a:path h="6001051" w="6359496">
                <a:moveTo>
                  <a:pt x="0" y="0"/>
                </a:moveTo>
                <a:lnTo>
                  <a:pt x="6359496" y="0"/>
                </a:lnTo>
                <a:lnTo>
                  <a:pt x="6359496" y="6001052"/>
                </a:lnTo>
                <a:lnTo>
                  <a:pt x="0" y="6001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133632" y="2608556"/>
            <a:ext cx="5069889" cy="506988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3333" t="0" r="-33333" b="0"/>
              </a:stretch>
            </a:blipFill>
          </p:spPr>
        </p:sp>
      </p:grpSp>
      <p:sp>
        <p:nvSpPr>
          <p:cNvPr name="TextBox 6" id="6"/>
          <p:cNvSpPr txBox="true"/>
          <p:nvPr/>
        </p:nvSpPr>
        <p:spPr>
          <a:xfrm rot="0">
            <a:off x="9144000" y="2400149"/>
            <a:ext cx="8115300" cy="1179518"/>
          </a:xfrm>
          <a:prstGeom prst="rect">
            <a:avLst/>
          </a:prstGeom>
        </p:spPr>
        <p:txBody>
          <a:bodyPr anchor="t" rtlCol="false" tIns="0" lIns="0" bIns="0" rIns="0">
            <a:spAutoFit/>
          </a:bodyPr>
          <a:lstStyle/>
          <a:p>
            <a:pPr algn="l">
              <a:lnSpc>
                <a:spcPts val="8596"/>
              </a:lnSpc>
            </a:pPr>
            <a:r>
              <a:rPr lang="en-US" sz="9446">
                <a:solidFill>
                  <a:srgbClr val="FFFFFF"/>
                </a:solidFill>
                <a:latin typeface="Squada One"/>
                <a:ea typeface="Squada One"/>
                <a:cs typeface="Squada One"/>
                <a:sym typeface="Squada One"/>
              </a:rPr>
              <a:t>TEAM MEMEBERS</a:t>
            </a:r>
          </a:p>
        </p:txBody>
      </p:sp>
      <p:sp>
        <p:nvSpPr>
          <p:cNvPr name="TextBox 7" id="7"/>
          <p:cNvSpPr txBox="true"/>
          <p:nvPr/>
        </p:nvSpPr>
        <p:spPr>
          <a:xfrm rot="0">
            <a:off x="8398550" y="4489311"/>
            <a:ext cx="10587355" cy="2863341"/>
          </a:xfrm>
          <a:prstGeom prst="rect">
            <a:avLst/>
          </a:prstGeom>
        </p:spPr>
        <p:txBody>
          <a:bodyPr anchor="t" rtlCol="false" tIns="0" lIns="0" bIns="0" rIns="0">
            <a:spAutoFit/>
          </a:bodyPr>
          <a:lstStyle/>
          <a:p>
            <a:pPr algn="just">
              <a:lnSpc>
                <a:spcPts val="4618"/>
              </a:lnSpc>
            </a:pPr>
            <a:r>
              <a:rPr lang="en-US" sz="3298">
                <a:solidFill>
                  <a:srgbClr val="FFFFFF"/>
                </a:solidFill>
                <a:latin typeface="Montserrat"/>
                <a:ea typeface="Montserrat"/>
                <a:cs typeface="Montserrat"/>
                <a:sym typeface="Montserrat"/>
              </a:rPr>
              <a:t>1. AADHIJITH  -  CB.SC.U4AIE24113</a:t>
            </a:r>
          </a:p>
          <a:p>
            <a:pPr algn="just">
              <a:lnSpc>
                <a:spcPts val="4618"/>
              </a:lnSpc>
            </a:pPr>
            <a:r>
              <a:rPr lang="en-US" sz="3298">
                <a:solidFill>
                  <a:srgbClr val="FFFFFF"/>
                </a:solidFill>
                <a:latin typeface="Montserrat"/>
                <a:ea typeface="Montserrat"/>
                <a:cs typeface="Montserrat"/>
                <a:sym typeface="Montserrat"/>
              </a:rPr>
              <a:t>2. Kamalesh  -  CB.SC.U4AIE24121</a:t>
            </a:r>
          </a:p>
          <a:p>
            <a:pPr algn="just">
              <a:lnSpc>
                <a:spcPts val="4618"/>
              </a:lnSpc>
            </a:pPr>
            <a:r>
              <a:rPr lang="en-US" sz="3298">
                <a:solidFill>
                  <a:srgbClr val="FFFFFF"/>
                </a:solidFill>
                <a:latin typeface="Montserrat"/>
                <a:ea typeface="Montserrat"/>
                <a:cs typeface="Montserrat"/>
                <a:sym typeface="Montserrat"/>
              </a:rPr>
              <a:t>3. Siva Adithya -  CB.SC.U4AIE24124</a:t>
            </a:r>
          </a:p>
          <a:p>
            <a:pPr algn="just">
              <a:lnSpc>
                <a:spcPts val="4618"/>
              </a:lnSpc>
            </a:pPr>
            <a:r>
              <a:rPr lang="en-US" sz="3298">
                <a:solidFill>
                  <a:srgbClr val="FFFFFF"/>
                </a:solidFill>
                <a:latin typeface="Montserrat"/>
                <a:ea typeface="Montserrat"/>
                <a:cs typeface="Montserrat"/>
                <a:sym typeface="Montserrat"/>
              </a:rPr>
              <a:t>4 . Siddharth Sanker  -  CB.SC.U4AIE24151 </a:t>
            </a:r>
          </a:p>
          <a:p>
            <a:pPr algn="just">
              <a:lnSpc>
                <a:spcPts val="461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119520" y="7091524"/>
            <a:ext cx="6359496" cy="6001051"/>
          </a:xfrm>
          <a:custGeom>
            <a:avLst/>
            <a:gdLst/>
            <a:ahLst/>
            <a:cxnLst/>
            <a:rect r="r" b="b" t="t" l="l"/>
            <a:pathLst>
              <a:path h="6001051" w="6359496">
                <a:moveTo>
                  <a:pt x="0" y="0"/>
                </a:moveTo>
                <a:lnTo>
                  <a:pt x="6359496" y="0"/>
                </a:lnTo>
                <a:lnTo>
                  <a:pt x="6359496" y="6001051"/>
                </a:lnTo>
                <a:lnTo>
                  <a:pt x="0" y="6001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437890" y="638285"/>
            <a:ext cx="7284618" cy="1434495"/>
          </a:xfrm>
          <a:prstGeom prst="rect">
            <a:avLst/>
          </a:prstGeom>
        </p:spPr>
        <p:txBody>
          <a:bodyPr anchor="t" rtlCol="false" tIns="0" lIns="0" bIns="0" rIns="0">
            <a:spAutoFit/>
          </a:bodyPr>
          <a:lstStyle/>
          <a:p>
            <a:pPr algn="l">
              <a:lnSpc>
                <a:spcPts val="10407"/>
              </a:lnSpc>
            </a:pPr>
            <a:r>
              <a:rPr lang="en-US" sz="11436">
                <a:solidFill>
                  <a:srgbClr val="FFFFFF"/>
                </a:solidFill>
                <a:latin typeface="Squada One"/>
                <a:ea typeface="Squada One"/>
                <a:cs typeface="Squada One"/>
                <a:sym typeface="Squada One"/>
              </a:rPr>
              <a:t>AGENDA</a:t>
            </a:r>
          </a:p>
        </p:txBody>
      </p:sp>
      <p:sp>
        <p:nvSpPr>
          <p:cNvPr name="TextBox 5" id="5"/>
          <p:cNvSpPr txBox="true"/>
          <p:nvPr/>
        </p:nvSpPr>
        <p:spPr>
          <a:xfrm rot="0">
            <a:off x="5741881" y="2298631"/>
            <a:ext cx="16546303" cy="7918566"/>
          </a:xfrm>
          <a:prstGeom prst="rect">
            <a:avLst/>
          </a:prstGeom>
        </p:spPr>
        <p:txBody>
          <a:bodyPr anchor="t" rtlCol="false" tIns="0" lIns="0" bIns="0" rIns="0">
            <a:spAutoFit/>
          </a:bodyPr>
          <a:lstStyle/>
          <a:p>
            <a:pPr algn="just">
              <a:lnSpc>
                <a:spcPts val="5261"/>
              </a:lnSpc>
            </a:pP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INTRODUCTION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OBJECTIVE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LITERATURE REVIEW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METHODOLOGY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FLOW CHART</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I</a:t>
            </a:r>
            <a:r>
              <a:rPr lang="en-US" sz="3758">
                <a:solidFill>
                  <a:srgbClr val="FFFFFF"/>
                </a:solidFill>
                <a:latin typeface="Montserrat"/>
                <a:ea typeface="Montserrat"/>
                <a:cs typeface="Montserrat"/>
                <a:sym typeface="Montserrat"/>
              </a:rPr>
              <a:t>MPLEMENTATION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DISCUSSION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RESULT AND ANALYSIS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FUTURE WORKS </a:t>
            </a:r>
          </a:p>
          <a:p>
            <a:pPr algn="just" marL="811443" indent="-405721" lvl="1">
              <a:lnSpc>
                <a:spcPts val="5261"/>
              </a:lnSpc>
              <a:buAutoNum type="arabicPeriod" startAt="1"/>
            </a:pPr>
            <a:r>
              <a:rPr lang="en-US" sz="3758">
                <a:solidFill>
                  <a:srgbClr val="FFFFFF"/>
                </a:solidFill>
                <a:latin typeface="Montserrat"/>
                <a:ea typeface="Montserrat"/>
                <a:cs typeface="Montserrat"/>
                <a:sym typeface="Montserrat"/>
              </a:rPr>
              <a:t> </a:t>
            </a:r>
            <a:r>
              <a:rPr lang="en-US" sz="3758">
                <a:solidFill>
                  <a:srgbClr val="FFFFFF"/>
                </a:solidFill>
                <a:latin typeface="Montserrat"/>
                <a:ea typeface="Montserrat"/>
                <a:cs typeface="Montserrat"/>
                <a:sym typeface="Montserrat"/>
              </a:rPr>
              <a:t>CONCLUSION </a:t>
            </a:r>
          </a:p>
          <a:p>
            <a:pPr algn="just">
              <a:lnSpc>
                <a:spcPts val="5261"/>
              </a:lnSpc>
            </a:pPr>
          </a:p>
        </p:txBody>
      </p:sp>
      <p:sp>
        <p:nvSpPr>
          <p:cNvPr name="Freeform 6" id="6"/>
          <p:cNvSpPr/>
          <p:nvPr/>
        </p:nvSpPr>
        <p:spPr>
          <a:xfrm flipH="false" flipV="false" rot="-7443021">
            <a:off x="16163723" y="-566520"/>
            <a:ext cx="2869485" cy="2707750"/>
          </a:xfrm>
          <a:custGeom>
            <a:avLst/>
            <a:gdLst/>
            <a:ahLst/>
            <a:cxnLst/>
            <a:rect r="r" b="b" t="t" l="l"/>
            <a:pathLst>
              <a:path h="2707750" w="2869485">
                <a:moveTo>
                  <a:pt x="0" y="0"/>
                </a:moveTo>
                <a:lnTo>
                  <a:pt x="2869485" y="0"/>
                </a:lnTo>
                <a:lnTo>
                  <a:pt x="2869485" y="2707750"/>
                </a:lnTo>
                <a:lnTo>
                  <a:pt x="0" y="2707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371772" y="-539017"/>
            <a:ext cx="1142425" cy="1078034"/>
          </a:xfrm>
          <a:custGeom>
            <a:avLst/>
            <a:gdLst/>
            <a:ahLst/>
            <a:cxnLst/>
            <a:rect r="r" b="b" t="t" l="l"/>
            <a:pathLst>
              <a:path h="1078034" w="1142425">
                <a:moveTo>
                  <a:pt x="0" y="0"/>
                </a:moveTo>
                <a:lnTo>
                  <a:pt x="1142425" y="0"/>
                </a:lnTo>
                <a:lnTo>
                  <a:pt x="1142425" y="1078034"/>
                </a:lnTo>
                <a:lnTo>
                  <a:pt x="0" y="1078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1772" y="9643947"/>
            <a:ext cx="1142425" cy="1078034"/>
          </a:xfrm>
          <a:custGeom>
            <a:avLst/>
            <a:gdLst/>
            <a:ahLst/>
            <a:cxnLst/>
            <a:rect r="r" b="b" t="t" l="l"/>
            <a:pathLst>
              <a:path h="1078034" w="1142425">
                <a:moveTo>
                  <a:pt x="0" y="0"/>
                </a:moveTo>
                <a:lnTo>
                  <a:pt x="1142425" y="0"/>
                </a:lnTo>
                <a:lnTo>
                  <a:pt x="1142425" y="1078033"/>
                </a:lnTo>
                <a:lnTo>
                  <a:pt x="0" y="1078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746142" y="7721455"/>
            <a:ext cx="6359496" cy="6001051"/>
          </a:xfrm>
          <a:custGeom>
            <a:avLst/>
            <a:gdLst/>
            <a:ahLst/>
            <a:cxnLst/>
            <a:rect r="r" b="b" t="t" l="l"/>
            <a:pathLst>
              <a:path h="6001051" w="6359496">
                <a:moveTo>
                  <a:pt x="0" y="0"/>
                </a:moveTo>
                <a:lnTo>
                  <a:pt x="6359496" y="0"/>
                </a:lnTo>
                <a:lnTo>
                  <a:pt x="6359496" y="6001051"/>
                </a:lnTo>
                <a:lnTo>
                  <a:pt x="0" y="6001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941974">
            <a:off x="14079552" y="-1959434"/>
            <a:ext cx="6359496" cy="6001051"/>
          </a:xfrm>
          <a:custGeom>
            <a:avLst/>
            <a:gdLst/>
            <a:ahLst/>
            <a:cxnLst/>
            <a:rect r="r" b="b" t="t" l="l"/>
            <a:pathLst>
              <a:path h="6001051" w="6359496">
                <a:moveTo>
                  <a:pt x="0" y="0"/>
                </a:moveTo>
                <a:lnTo>
                  <a:pt x="6359496" y="0"/>
                </a:lnTo>
                <a:lnTo>
                  <a:pt x="6359496" y="6001051"/>
                </a:lnTo>
                <a:lnTo>
                  <a:pt x="0" y="6001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673228" y="1355107"/>
            <a:ext cx="6195500" cy="8229600"/>
            <a:chOff x="0" y="0"/>
            <a:chExt cx="959845" cy="1274980"/>
          </a:xfrm>
        </p:grpSpPr>
        <p:sp>
          <p:nvSpPr>
            <p:cNvPr name="Freeform 8" id="8"/>
            <p:cNvSpPr/>
            <p:nvPr/>
          </p:nvSpPr>
          <p:spPr>
            <a:xfrm flipH="false" flipV="false" rot="0">
              <a:off x="0" y="0"/>
              <a:ext cx="959845" cy="1274980"/>
            </a:xfrm>
            <a:custGeom>
              <a:avLst/>
              <a:gdLst/>
              <a:ahLst/>
              <a:cxnLst/>
              <a:rect r="r" b="b" t="t" l="l"/>
              <a:pathLst>
                <a:path h="1274980" w="959845">
                  <a:moveTo>
                    <a:pt x="0" y="0"/>
                  </a:moveTo>
                  <a:lnTo>
                    <a:pt x="959845" y="0"/>
                  </a:lnTo>
                  <a:lnTo>
                    <a:pt x="959845" y="1274980"/>
                  </a:lnTo>
                  <a:lnTo>
                    <a:pt x="0" y="1274980"/>
                  </a:lnTo>
                  <a:close/>
                </a:path>
              </a:pathLst>
            </a:custGeom>
            <a:blipFill>
              <a:blip r:embed="rId5"/>
              <a:stretch>
                <a:fillRect l="-68072" t="0" r="-68072" b="0"/>
              </a:stretch>
            </a:blipFill>
          </p:spPr>
        </p:sp>
      </p:grpSp>
      <p:sp>
        <p:nvSpPr>
          <p:cNvPr name="TextBox 9" id="9"/>
          <p:cNvSpPr txBox="true"/>
          <p:nvPr/>
        </p:nvSpPr>
        <p:spPr>
          <a:xfrm rot="0">
            <a:off x="1916376" y="2794918"/>
            <a:ext cx="6369605" cy="1244599"/>
          </a:xfrm>
          <a:prstGeom prst="rect">
            <a:avLst/>
          </a:prstGeom>
        </p:spPr>
        <p:txBody>
          <a:bodyPr anchor="t" rtlCol="false" tIns="0" lIns="0" bIns="0" rIns="0">
            <a:spAutoFit/>
          </a:bodyPr>
          <a:lstStyle/>
          <a:p>
            <a:pPr algn="l">
              <a:lnSpc>
                <a:spcPts val="9099"/>
              </a:lnSpc>
            </a:pPr>
            <a:r>
              <a:rPr lang="en-US" sz="9999">
                <a:solidFill>
                  <a:srgbClr val="FFFFFF"/>
                </a:solidFill>
                <a:latin typeface="Squada One"/>
                <a:ea typeface="Squada One"/>
                <a:cs typeface="Squada One"/>
                <a:sym typeface="Squada One"/>
              </a:rPr>
              <a:t>INTRODUCTION</a:t>
            </a:r>
          </a:p>
        </p:txBody>
      </p:sp>
      <p:sp>
        <p:nvSpPr>
          <p:cNvPr name="TextBox 10" id="10"/>
          <p:cNvSpPr txBox="true"/>
          <p:nvPr/>
        </p:nvSpPr>
        <p:spPr>
          <a:xfrm rot="0">
            <a:off x="770653" y="4311627"/>
            <a:ext cx="9416847" cy="2987113"/>
          </a:xfrm>
          <a:prstGeom prst="rect">
            <a:avLst/>
          </a:prstGeom>
        </p:spPr>
        <p:txBody>
          <a:bodyPr anchor="t" rtlCol="false" tIns="0" lIns="0" bIns="0" rIns="0">
            <a:spAutoFit/>
          </a:bodyPr>
          <a:lstStyle/>
          <a:p>
            <a:pPr algn="just" marL="0" indent="0" lvl="1">
              <a:lnSpc>
                <a:spcPts val="3406"/>
              </a:lnSpc>
              <a:spcBef>
                <a:spcPct val="0"/>
              </a:spcBef>
            </a:pPr>
            <a:r>
              <a:rPr lang="en-US" sz="2433">
                <a:solidFill>
                  <a:srgbClr val="FFFFFF"/>
                </a:solidFill>
                <a:latin typeface="Montserrat"/>
                <a:ea typeface="Montserrat"/>
                <a:cs typeface="Montserrat"/>
                <a:sym typeface="Montserrat"/>
              </a:rPr>
              <a:t>Human Activity Recognition (HAR) involves detecting and classifying human actions from video data. It plays a key role in areas like surveillance, healthcare, and smart interfaces. Traditional models struggle with capturing both spatial and temporal features. This project uses a hybrid CNN-LSTM approach to effectively learn spatial patterns from video frames and temporal sequences across actions.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869261" y="398628"/>
            <a:ext cx="7131989" cy="9888372"/>
          </a:xfrm>
          <a:custGeom>
            <a:avLst/>
            <a:gdLst/>
            <a:ahLst/>
            <a:cxnLst/>
            <a:rect r="r" b="b" t="t" l="l"/>
            <a:pathLst>
              <a:path h="9888372" w="7131989">
                <a:moveTo>
                  <a:pt x="7131989" y="0"/>
                </a:moveTo>
                <a:lnTo>
                  <a:pt x="0" y="0"/>
                </a:lnTo>
                <a:lnTo>
                  <a:pt x="0" y="9888372"/>
                </a:lnTo>
                <a:lnTo>
                  <a:pt x="7131989" y="9888372"/>
                </a:lnTo>
                <a:lnTo>
                  <a:pt x="7131989" y="0"/>
                </a:lnTo>
                <a:close/>
              </a:path>
            </a:pathLst>
          </a:custGeom>
          <a:blipFill>
            <a:blip r:embed="rId5"/>
            <a:stretch>
              <a:fillRect l="0" t="0" r="0" b="0"/>
            </a:stretch>
          </a:blipFill>
        </p:spPr>
      </p:sp>
      <p:sp>
        <p:nvSpPr>
          <p:cNvPr name="TextBox 5" id="5"/>
          <p:cNvSpPr txBox="true"/>
          <p:nvPr/>
        </p:nvSpPr>
        <p:spPr>
          <a:xfrm rot="0">
            <a:off x="4725588" y="2479055"/>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OBJECTIVE</a:t>
            </a:r>
          </a:p>
        </p:txBody>
      </p:sp>
      <p:sp>
        <p:nvSpPr>
          <p:cNvPr name="TextBox 6" id="6"/>
          <p:cNvSpPr txBox="true"/>
          <p:nvPr/>
        </p:nvSpPr>
        <p:spPr>
          <a:xfrm rot="0">
            <a:off x="1408966" y="3605636"/>
            <a:ext cx="10228301" cy="3506619"/>
          </a:xfrm>
          <a:prstGeom prst="rect">
            <a:avLst/>
          </a:prstGeom>
        </p:spPr>
        <p:txBody>
          <a:bodyPr anchor="t" rtlCol="false" tIns="0" lIns="0" bIns="0" rIns="0">
            <a:spAutoFit/>
          </a:bodyPr>
          <a:lstStyle/>
          <a:p>
            <a:pPr algn="just" marL="534042" indent="-267021" lvl="1">
              <a:lnSpc>
                <a:spcPts val="3462"/>
              </a:lnSpc>
              <a:buFont typeface="Arial"/>
              <a:buChar char="•"/>
            </a:pPr>
            <a:r>
              <a:rPr lang="en-US" sz="2473">
                <a:solidFill>
                  <a:srgbClr val="FFFFFF"/>
                </a:solidFill>
                <a:latin typeface="Roboto"/>
                <a:ea typeface="Roboto"/>
                <a:cs typeface="Roboto"/>
                <a:sym typeface="Roboto"/>
              </a:rPr>
              <a:t>To accurately recognize and classify human activities from video sequences using a hybrid CNN-LSTM architecture.</a:t>
            </a:r>
          </a:p>
          <a:p>
            <a:pPr algn="just">
              <a:lnSpc>
                <a:spcPts val="3462"/>
              </a:lnSpc>
            </a:pPr>
          </a:p>
          <a:p>
            <a:pPr algn="just" marL="534042" indent="-267021" lvl="1">
              <a:lnSpc>
                <a:spcPts val="3462"/>
              </a:lnSpc>
              <a:buFont typeface="Arial"/>
              <a:buChar char="•"/>
            </a:pPr>
            <a:r>
              <a:rPr lang="en-US" sz="2473">
                <a:solidFill>
                  <a:srgbClr val="FFFFFF"/>
                </a:solidFill>
                <a:latin typeface="Roboto"/>
                <a:ea typeface="Roboto"/>
                <a:cs typeface="Roboto"/>
                <a:sym typeface="Roboto"/>
              </a:rPr>
              <a:t> This system leverages spatial and temporal features for effective real-time activity monitoring.</a:t>
            </a:r>
          </a:p>
          <a:p>
            <a:pPr algn="just">
              <a:lnSpc>
                <a:spcPts val="3462"/>
              </a:lnSpc>
            </a:pPr>
          </a:p>
          <a:p>
            <a:pPr algn="just" marL="534042" indent="-267021" lvl="1">
              <a:lnSpc>
                <a:spcPts val="3462"/>
              </a:lnSpc>
              <a:buFont typeface="Arial"/>
              <a:buChar char="•"/>
            </a:pPr>
            <a:r>
              <a:rPr lang="en-US" sz="2473">
                <a:solidFill>
                  <a:srgbClr val="FFFFFF"/>
                </a:solidFill>
                <a:latin typeface="Roboto"/>
                <a:ea typeface="Roboto"/>
                <a:cs typeface="Roboto"/>
                <a:sym typeface="Roboto"/>
              </a:rPr>
              <a:t> It aims to enhance applications in surveillance, fitness tracking, and human-computer interaction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4183974" y="1829422"/>
            <a:ext cx="10870867" cy="8226553"/>
          </a:xfrm>
          <a:custGeom>
            <a:avLst/>
            <a:gdLst/>
            <a:ahLst/>
            <a:cxnLst/>
            <a:rect r="r" b="b" t="t" l="l"/>
            <a:pathLst>
              <a:path h="8226553" w="10870867">
                <a:moveTo>
                  <a:pt x="0" y="0"/>
                </a:moveTo>
                <a:lnTo>
                  <a:pt x="10870867" y="0"/>
                </a:lnTo>
                <a:lnTo>
                  <a:pt x="10870867" y="8226554"/>
                </a:lnTo>
                <a:lnTo>
                  <a:pt x="0" y="8226554"/>
                </a:lnTo>
                <a:lnTo>
                  <a:pt x="0" y="0"/>
                </a:lnTo>
                <a:close/>
              </a:path>
            </a:pathLst>
          </a:custGeom>
          <a:blipFill>
            <a:blip r:embed="rId3"/>
            <a:stretch>
              <a:fillRect l="-713" t="-197" r="0" b="-197"/>
            </a:stretch>
          </a:blipFill>
        </p:spPr>
      </p:sp>
      <p:sp>
        <p:nvSpPr>
          <p:cNvPr name="TextBox 4" id="4"/>
          <p:cNvSpPr txBox="true"/>
          <p:nvPr/>
        </p:nvSpPr>
        <p:spPr>
          <a:xfrm rot="0">
            <a:off x="3678967" y="-189371"/>
            <a:ext cx="10930067" cy="2018793"/>
          </a:xfrm>
          <a:prstGeom prst="rect">
            <a:avLst/>
          </a:prstGeom>
        </p:spPr>
        <p:txBody>
          <a:bodyPr anchor="t" rtlCol="false" tIns="0" lIns="0" bIns="0" rIns="0">
            <a:spAutoFit/>
          </a:bodyPr>
          <a:lstStyle/>
          <a:p>
            <a:pPr algn="ctr">
              <a:lnSpc>
                <a:spcPts val="16426"/>
              </a:lnSpc>
              <a:spcBef>
                <a:spcPct val="0"/>
              </a:spcBef>
            </a:pPr>
            <a:r>
              <a:rPr lang="en-US" sz="11733">
                <a:solidFill>
                  <a:srgbClr val="FFFFFF"/>
                </a:solidFill>
                <a:latin typeface="Squada One"/>
                <a:ea typeface="Squada One"/>
                <a:cs typeface="Squada One"/>
                <a:sym typeface="Squada One"/>
              </a:rPr>
              <a:t>LITRATURE REVIEW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0426759" y="506038"/>
            <a:ext cx="9828918" cy="9274924"/>
          </a:xfrm>
          <a:custGeom>
            <a:avLst/>
            <a:gdLst/>
            <a:ahLst/>
            <a:cxnLst/>
            <a:rect r="r" b="b" t="t" l="l"/>
            <a:pathLst>
              <a:path h="9274924" w="9828918">
                <a:moveTo>
                  <a:pt x="0" y="0"/>
                </a:moveTo>
                <a:lnTo>
                  <a:pt x="9828918" y="0"/>
                </a:lnTo>
                <a:lnTo>
                  <a:pt x="9828918" y="9274924"/>
                </a:lnTo>
                <a:lnTo>
                  <a:pt x="0" y="9274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281692" y="1459949"/>
            <a:ext cx="7367103" cy="736710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TextBox 6" id="6"/>
          <p:cNvSpPr txBox="true"/>
          <p:nvPr/>
        </p:nvSpPr>
        <p:spPr>
          <a:xfrm rot="0">
            <a:off x="1857521" y="782263"/>
            <a:ext cx="7539705" cy="1244599"/>
          </a:xfrm>
          <a:prstGeom prst="rect">
            <a:avLst/>
          </a:prstGeom>
        </p:spPr>
        <p:txBody>
          <a:bodyPr anchor="t" rtlCol="false" tIns="0" lIns="0" bIns="0" rIns="0">
            <a:spAutoFit/>
          </a:bodyPr>
          <a:lstStyle/>
          <a:p>
            <a:pPr algn="l">
              <a:lnSpc>
                <a:spcPts val="9099"/>
              </a:lnSpc>
            </a:pPr>
            <a:r>
              <a:rPr lang="en-US" sz="9999">
                <a:solidFill>
                  <a:srgbClr val="FFFFFF"/>
                </a:solidFill>
                <a:latin typeface="Squada One"/>
                <a:ea typeface="Squada One"/>
                <a:cs typeface="Squada One"/>
                <a:sym typeface="Squada One"/>
              </a:rPr>
              <a:t>METHODOLOGY</a:t>
            </a:r>
          </a:p>
        </p:txBody>
      </p:sp>
      <p:sp>
        <p:nvSpPr>
          <p:cNvPr name="TextBox 7" id="7"/>
          <p:cNvSpPr txBox="true"/>
          <p:nvPr/>
        </p:nvSpPr>
        <p:spPr>
          <a:xfrm rot="0">
            <a:off x="268148" y="2453145"/>
            <a:ext cx="9892197" cy="8147926"/>
          </a:xfrm>
          <a:prstGeom prst="rect">
            <a:avLst/>
          </a:prstGeom>
        </p:spPr>
        <p:txBody>
          <a:bodyPr anchor="t" rtlCol="false" tIns="0" lIns="0" bIns="0" rIns="0">
            <a:spAutoFit/>
          </a:bodyPr>
          <a:lstStyle/>
          <a:p>
            <a:pPr algn="just" marL="526346" indent="-263173" lvl="1">
              <a:lnSpc>
                <a:spcPts val="3413"/>
              </a:lnSpc>
              <a:buAutoNum type="arabicPeriod" startAt="1"/>
            </a:pPr>
            <a:r>
              <a:rPr lang="en-US" b="true" sz="2437">
                <a:solidFill>
                  <a:srgbClr val="FFFFFF"/>
                </a:solidFill>
                <a:latin typeface="Montserrat Bold"/>
                <a:ea typeface="Montserrat Bold"/>
                <a:cs typeface="Montserrat Bold"/>
                <a:sym typeface="Montserrat Bold"/>
              </a:rPr>
              <a:t>Data Collection and Loading</a:t>
            </a:r>
          </a:p>
          <a:p>
            <a:pPr algn="just" marL="526346" indent="-263173" lvl="1">
              <a:lnSpc>
                <a:spcPts val="3413"/>
              </a:lnSpc>
              <a:buFont typeface="Arial"/>
              <a:buChar char="•"/>
            </a:pPr>
            <a:r>
              <a:rPr lang="en-US" sz="2437">
                <a:solidFill>
                  <a:srgbClr val="FFFFFF"/>
                </a:solidFill>
                <a:latin typeface="Montserrat"/>
                <a:ea typeface="Montserrat"/>
                <a:cs typeface="Montserrat"/>
                <a:sym typeface="Montserrat"/>
              </a:rPr>
              <a:t>The code utilizes the UCF50 dataset, a popular video dataset for human activity recognition.</a:t>
            </a:r>
          </a:p>
          <a:p>
            <a:pPr algn="just" marL="526346" indent="-263173" lvl="1">
              <a:lnSpc>
                <a:spcPts val="3413"/>
              </a:lnSpc>
              <a:buFont typeface="Arial"/>
              <a:buChar char="•"/>
            </a:pPr>
            <a:r>
              <a:rPr lang="en-US" sz="2437">
                <a:solidFill>
                  <a:srgbClr val="FFFFFF"/>
                </a:solidFill>
                <a:latin typeface="Montserrat"/>
                <a:ea typeface="Montserrat"/>
                <a:cs typeface="Montserrat"/>
                <a:sym typeface="Montserrat"/>
              </a:rPr>
              <a:t>Videos are read using cv2 (OpenCV), resized to a defined resolution, and processed as sequences of frames.</a:t>
            </a:r>
          </a:p>
          <a:p>
            <a:pPr algn="just">
              <a:lnSpc>
                <a:spcPts val="3413"/>
              </a:lnSpc>
            </a:pPr>
          </a:p>
          <a:p>
            <a:pPr algn="just">
              <a:lnSpc>
                <a:spcPts val="3413"/>
              </a:lnSpc>
            </a:pPr>
            <a:r>
              <a:rPr lang="en-US" sz="2437">
                <a:solidFill>
                  <a:srgbClr val="FFFFFF"/>
                </a:solidFill>
                <a:latin typeface="Montserrat"/>
                <a:ea typeface="Montserrat"/>
                <a:cs typeface="Montserrat"/>
                <a:sym typeface="Montserrat"/>
              </a:rPr>
              <a:t>  2.</a:t>
            </a:r>
            <a:r>
              <a:rPr lang="en-US" sz="2437" b="true">
                <a:solidFill>
                  <a:srgbClr val="FFFFFF"/>
                </a:solidFill>
                <a:latin typeface="Montserrat Bold"/>
                <a:ea typeface="Montserrat Bold"/>
                <a:cs typeface="Montserrat Bold"/>
                <a:sym typeface="Montserrat Bold"/>
              </a:rPr>
              <a:t>Data Preprocessing</a:t>
            </a:r>
          </a:p>
          <a:p>
            <a:pPr algn="just" marL="526346" indent="-263173" lvl="1">
              <a:lnSpc>
                <a:spcPts val="3413"/>
              </a:lnSpc>
              <a:buFont typeface="Arial"/>
              <a:buChar char="•"/>
            </a:pPr>
            <a:r>
              <a:rPr lang="en-US" sz="2437">
                <a:solidFill>
                  <a:srgbClr val="FFFFFF"/>
                </a:solidFill>
                <a:latin typeface="Montserrat"/>
                <a:ea typeface="Montserrat"/>
                <a:cs typeface="Montserrat"/>
                <a:sym typeface="Montserrat"/>
              </a:rPr>
              <a:t>Frames are resized to 64x64 for efficient processing.</a:t>
            </a:r>
          </a:p>
          <a:p>
            <a:pPr algn="just" marL="526346" indent="-263173" lvl="1">
              <a:lnSpc>
                <a:spcPts val="3413"/>
              </a:lnSpc>
              <a:buFont typeface="Arial"/>
              <a:buChar char="•"/>
            </a:pPr>
            <a:r>
              <a:rPr lang="en-US" sz="2437">
                <a:solidFill>
                  <a:srgbClr val="FFFFFF"/>
                </a:solidFill>
                <a:latin typeface="Montserrat"/>
                <a:ea typeface="Montserrat"/>
                <a:cs typeface="Montserrat"/>
                <a:sym typeface="Montserrat"/>
              </a:rPr>
              <a:t>Each video is split into 20-frame sequences to maintain temporal context.</a:t>
            </a:r>
          </a:p>
          <a:p>
            <a:pPr algn="just" marL="526346" indent="-263173" lvl="1">
              <a:lnSpc>
                <a:spcPts val="3413"/>
              </a:lnSpc>
              <a:buFont typeface="Arial"/>
              <a:buChar char="•"/>
            </a:pPr>
            <a:r>
              <a:rPr lang="en-US" sz="2437">
                <a:solidFill>
                  <a:srgbClr val="FFFFFF"/>
                </a:solidFill>
                <a:latin typeface="Montserrat"/>
                <a:ea typeface="Montserrat"/>
                <a:cs typeface="Montserrat"/>
                <a:sym typeface="Montserrat"/>
              </a:rPr>
              <a:t>Data augmentation may be included to improve model generalization.</a:t>
            </a:r>
          </a:p>
          <a:p>
            <a:pPr algn="just">
              <a:lnSpc>
                <a:spcPts val="3413"/>
              </a:lnSpc>
            </a:pPr>
          </a:p>
          <a:p>
            <a:pPr algn="just">
              <a:lnSpc>
                <a:spcPts val="3413"/>
              </a:lnSpc>
            </a:pPr>
            <a:r>
              <a:rPr lang="en-US" sz="2437">
                <a:solidFill>
                  <a:srgbClr val="FFFFFF"/>
                </a:solidFill>
                <a:latin typeface="Montserrat"/>
                <a:ea typeface="Montserrat"/>
                <a:cs typeface="Montserrat"/>
                <a:sym typeface="Montserrat"/>
              </a:rPr>
              <a:t>  3.</a:t>
            </a:r>
            <a:r>
              <a:rPr lang="en-US" sz="2437" b="true">
                <a:solidFill>
                  <a:srgbClr val="FFFFFF"/>
                </a:solidFill>
                <a:latin typeface="Montserrat Bold"/>
                <a:ea typeface="Montserrat Bold"/>
                <a:cs typeface="Montserrat Bold"/>
                <a:sym typeface="Montserrat Bold"/>
              </a:rPr>
              <a:t>Model Design</a:t>
            </a:r>
          </a:p>
          <a:p>
            <a:pPr algn="just" marL="526346" indent="-263173" lvl="1">
              <a:lnSpc>
                <a:spcPts val="3413"/>
              </a:lnSpc>
              <a:buFont typeface="Arial"/>
              <a:buChar char="•"/>
            </a:pPr>
            <a:r>
              <a:rPr lang="en-US" sz="2437">
                <a:solidFill>
                  <a:srgbClr val="FFFFFF"/>
                </a:solidFill>
                <a:latin typeface="Montserrat"/>
                <a:ea typeface="Montserrat"/>
                <a:cs typeface="Montserrat"/>
                <a:sym typeface="Montserrat"/>
              </a:rPr>
              <a:t>The model leverages a CNN-LSTM architecture:</a:t>
            </a:r>
          </a:p>
          <a:p>
            <a:pPr algn="just" marL="1052692" indent="-350897" lvl="2">
              <a:lnSpc>
                <a:spcPts val="3413"/>
              </a:lnSpc>
              <a:buFont typeface="Arial"/>
              <a:buChar char="⚬"/>
            </a:pPr>
            <a:r>
              <a:rPr lang="en-US" sz="2437">
                <a:solidFill>
                  <a:srgbClr val="FFFFFF"/>
                </a:solidFill>
                <a:latin typeface="Montserrat"/>
                <a:ea typeface="Montserrat"/>
                <a:cs typeface="Montserrat"/>
                <a:sym typeface="Montserrat"/>
              </a:rPr>
              <a:t>CNN extracts spatial features from individual frames.</a:t>
            </a:r>
          </a:p>
          <a:p>
            <a:pPr algn="just" marL="1052692" indent="-350897" lvl="2">
              <a:lnSpc>
                <a:spcPts val="3413"/>
              </a:lnSpc>
              <a:buFont typeface="Arial"/>
              <a:buChar char="⚬"/>
            </a:pPr>
            <a:r>
              <a:rPr lang="en-US" sz="2437">
                <a:solidFill>
                  <a:srgbClr val="FFFFFF"/>
                </a:solidFill>
                <a:latin typeface="Montserrat"/>
                <a:ea typeface="Montserrat"/>
                <a:cs typeface="Montserrat"/>
                <a:sym typeface="Montserrat"/>
              </a:rPr>
              <a:t>LSTM captures temporal dependencies across video frames.</a:t>
            </a:r>
          </a:p>
          <a:p>
            <a:pPr algn="just" marL="0" indent="0" lvl="1">
              <a:lnSpc>
                <a:spcPts val="341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13373541" y="5143500"/>
            <a:ext cx="9828918" cy="9274924"/>
          </a:xfrm>
          <a:custGeom>
            <a:avLst/>
            <a:gdLst/>
            <a:ahLst/>
            <a:cxnLst/>
            <a:rect r="r" b="b" t="t" l="l"/>
            <a:pathLst>
              <a:path h="9274924" w="9828918">
                <a:moveTo>
                  <a:pt x="0" y="0"/>
                </a:moveTo>
                <a:lnTo>
                  <a:pt x="9828918" y="0"/>
                </a:lnTo>
                <a:lnTo>
                  <a:pt x="9828918" y="9274924"/>
                </a:lnTo>
                <a:lnTo>
                  <a:pt x="0" y="9274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647225" y="377997"/>
            <a:ext cx="14537125" cy="9454807"/>
          </a:xfrm>
          <a:prstGeom prst="rect">
            <a:avLst/>
          </a:prstGeom>
        </p:spPr>
        <p:txBody>
          <a:bodyPr anchor="t" rtlCol="false" tIns="0" lIns="0" bIns="0" rIns="0">
            <a:spAutoFit/>
          </a:bodyPr>
          <a:lstStyle/>
          <a:p>
            <a:pPr algn="just" marL="1546989" indent="-515663" lvl="2">
              <a:lnSpc>
                <a:spcPts val="5015"/>
              </a:lnSpc>
              <a:buFont typeface="Arial"/>
              <a:buChar char="⚬"/>
            </a:pPr>
            <a:r>
              <a:rPr lang="en-US" sz="3582">
                <a:solidFill>
                  <a:srgbClr val="FFFFFF"/>
                </a:solidFill>
                <a:latin typeface="Montserrat"/>
                <a:ea typeface="Montserrat"/>
                <a:cs typeface="Montserrat"/>
                <a:sym typeface="Montserrat"/>
              </a:rPr>
              <a:t>The model layers include:</a:t>
            </a:r>
          </a:p>
          <a:p>
            <a:pPr algn="just" marL="2320483" indent="-580121" lvl="3">
              <a:lnSpc>
                <a:spcPts val="5015"/>
              </a:lnSpc>
              <a:buFont typeface="Arial"/>
              <a:buChar char="￭"/>
            </a:pPr>
            <a:r>
              <a:rPr lang="en-US" sz="3582">
                <a:solidFill>
                  <a:srgbClr val="FFFFFF"/>
                </a:solidFill>
                <a:latin typeface="Montserrat"/>
                <a:ea typeface="Montserrat"/>
                <a:cs typeface="Montserrat"/>
                <a:sym typeface="Montserrat"/>
              </a:rPr>
              <a:t>Conv2D layers for feature extraction.</a:t>
            </a:r>
          </a:p>
          <a:p>
            <a:pPr algn="just" marL="2320483" indent="-580121" lvl="3">
              <a:lnSpc>
                <a:spcPts val="5015"/>
              </a:lnSpc>
              <a:buFont typeface="Arial"/>
              <a:buChar char="￭"/>
            </a:pPr>
            <a:r>
              <a:rPr lang="en-US" sz="3582">
                <a:solidFill>
                  <a:srgbClr val="FFFFFF"/>
                </a:solidFill>
                <a:latin typeface="Montserrat"/>
                <a:ea typeface="Montserrat"/>
                <a:cs typeface="Montserrat"/>
                <a:sym typeface="Montserrat"/>
              </a:rPr>
              <a:t>MaxPooling2D for down-sampling.</a:t>
            </a:r>
          </a:p>
          <a:p>
            <a:pPr algn="just" marL="2320483" indent="-580121" lvl="3">
              <a:lnSpc>
                <a:spcPts val="5015"/>
              </a:lnSpc>
              <a:buFont typeface="Arial"/>
              <a:buChar char="￭"/>
            </a:pPr>
            <a:r>
              <a:rPr lang="en-US" sz="3582">
                <a:solidFill>
                  <a:srgbClr val="FFFFFF"/>
                </a:solidFill>
                <a:latin typeface="Montserrat"/>
                <a:ea typeface="Montserrat"/>
                <a:cs typeface="Montserrat"/>
                <a:sym typeface="Montserrat"/>
              </a:rPr>
              <a:t>LSTM layers for sequential data learning.</a:t>
            </a:r>
          </a:p>
          <a:p>
            <a:pPr algn="just" marL="2320483" indent="-580121" lvl="3">
              <a:lnSpc>
                <a:spcPts val="5015"/>
              </a:lnSpc>
              <a:buFont typeface="Arial"/>
              <a:buChar char="￭"/>
            </a:pPr>
            <a:r>
              <a:rPr lang="en-US" sz="3582">
                <a:solidFill>
                  <a:srgbClr val="FFFFFF"/>
                </a:solidFill>
                <a:latin typeface="Montserrat"/>
                <a:ea typeface="Montserrat"/>
                <a:cs typeface="Montserrat"/>
                <a:sym typeface="Montserrat"/>
              </a:rPr>
              <a:t>Dropout layers for regularization.</a:t>
            </a:r>
          </a:p>
          <a:p>
            <a:pPr algn="just" marL="2320483" indent="-580121" lvl="3">
              <a:lnSpc>
                <a:spcPts val="5015"/>
              </a:lnSpc>
              <a:buFont typeface="Arial"/>
              <a:buChar char="￭"/>
            </a:pPr>
            <a:r>
              <a:rPr lang="en-US" sz="3582">
                <a:solidFill>
                  <a:srgbClr val="FFFFFF"/>
                </a:solidFill>
                <a:latin typeface="Montserrat"/>
                <a:ea typeface="Montserrat"/>
                <a:cs typeface="Montserrat"/>
                <a:sym typeface="Montserrat"/>
              </a:rPr>
              <a:t>Dense layers for classification.</a:t>
            </a:r>
          </a:p>
          <a:p>
            <a:pPr algn="just">
              <a:lnSpc>
                <a:spcPts val="5015"/>
              </a:lnSpc>
            </a:pPr>
          </a:p>
          <a:p>
            <a:pPr algn="just">
              <a:lnSpc>
                <a:spcPts val="5015"/>
              </a:lnSpc>
            </a:pPr>
            <a:r>
              <a:rPr lang="en-US" sz="3582" spc="175">
                <a:solidFill>
                  <a:srgbClr val="FFFFFF"/>
                </a:solidFill>
                <a:latin typeface="Montserrat"/>
                <a:ea typeface="Montserrat"/>
                <a:cs typeface="Montserrat"/>
                <a:sym typeface="Montserrat"/>
              </a:rPr>
              <a:t>4.</a:t>
            </a:r>
            <a:r>
              <a:rPr lang="en-US" b="true" sz="3582" spc="175">
                <a:solidFill>
                  <a:srgbClr val="FFFFFF"/>
                </a:solidFill>
                <a:latin typeface="Montserrat Bold"/>
                <a:ea typeface="Montserrat Bold"/>
                <a:cs typeface="Montserrat Bold"/>
                <a:sym typeface="Montserrat Bold"/>
              </a:rPr>
              <a:t>Training Strategy</a:t>
            </a:r>
          </a:p>
          <a:p>
            <a:pPr algn="just" marL="1546989" indent="-515663" lvl="2">
              <a:lnSpc>
                <a:spcPts val="5015"/>
              </a:lnSpc>
              <a:buFont typeface="Arial"/>
              <a:buChar char="⚬"/>
            </a:pPr>
            <a:r>
              <a:rPr lang="en-US" sz="3582">
                <a:solidFill>
                  <a:srgbClr val="FFFFFF"/>
                </a:solidFill>
                <a:latin typeface="Montserrat"/>
                <a:ea typeface="Montserrat"/>
                <a:cs typeface="Montserrat"/>
                <a:sym typeface="Montserrat"/>
              </a:rPr>
              <a:t>A fixed seed (seed_constant = 27) ensures reproducibility.</a:t>
            </a:r>
          </a:p>
          <a:p>
            <a:pPr algn="just" marL="1546989" indent="-515663" lvl="2">
              <a:lnSpc>
                <a:spcPts val="5015"/>
              </a:lnSpc>
              <a:buFont typeface="Arial"/>
              <a:buChar char="⚬"/>
            </a:pPr>
            <a:r>
              <a:rPr lang="en-US" sz="3582">
                <a:solidFill>
                  <a:srgbClr val="FFFFFF"/>
                </a:solidFill>
                <a:latin typeface="Montserrat"/>
                <a:ea typeface="Montserrat"/>
                <a:cs typeface="Montserrat"/>
                <a:sym typeface="Montserrat"/>
              </a:rPr>
              <a:t>The dataset is split into training and validation sets.</a:t>
            </a:r>
          </a:p>
          <a:p>
            <a:pPr algn="just" marL="1546989" indent="-515663" lvl="2">
              <a:lnSpc>
                <a:spcPts val="5015"/>
              </a:lnSpc>
              <a:buFont typeface="Arial"/>
              <a:buChar char="⚬"/>
            </a:pPr>
            <a:r>
              <a:rPr lang="en-US" sz="3582">
                <a:solidFill>
                  <a:srgbClr val="FFFFFF"/>
                </a:solidFill>
                <a:latin typeface="Montserrat"/>
                <a:ea typeface="Montserrat"/>
                <a:cs typeface="Montserrat"/>
                <a:sym typeface="Montserrat"/>
              </a:rPr>
              <a:t>EarlyStopping is implemented to prevent overfitting.</a:t>
            </a:r>
          </a:p>
          <a:p>
            <a:pPr algn="just">
              <a:lnSpc>
                <a:spcPts val="5015"/>
              </a:lnSpc>
            </a:pPr>
          </a:p>
          <a:p>
            <a:pPr algn="just">
              <a:lnSpc>
                <a:spcPts val="5015"/>
              </a:lnSpc>
            </a:pPr>
            <a:r>
              <a:rPr lang="en-US" sz="3582" spc="175">
                <a:solidFill>
                  <a:srgbClr val="FFFFFF"/>
                </a:solidFill>
                <a:latin typeface="Montserrat"/>
                <a:ea typeface="Montserrat"/>
                <a:cs typeface="Montserrat"/>
                <a:sym typeface="Montserrat"/>
              </a:rPr>
              <a:t>5</a:t>
            </a:r>
            <a:r>
              <a:rPr lang="en-US" b="true" sz="3582" spc="175">
                <a:solidFill>
                  <a:srgbClr val="FFFFFF"/>
                </a:solidFill>
                <a:latin typeface="Montserrat Bold"/>
                <a:ea typeface="Montserrat Bold"/>
                <a:cs typeface="Montserrat Bold"/>
                <a:sym typeface="Montserrat Bold"/>
              </a:rPr>
              <a:t>.Evaluation</a:t>
            </a:r>
          </a:p>
          <a:p>
            <a:pPr algn="just" marL="1546989" indent="-515663" lvl="2">
              <a:lnSpc>
                <a:spcPts val="5015"/>
              </a:lnSpc>
              <a:buFont typeface="Arial"/>
              <a:buChar char="⚬"/>
            </a:pPr>
            <a:r>
              <a:rPr lang="en-US" sz="3582">
                <a:solidFill>
                  <a:srgbClr val="FFFFFF"/>
                </a:solidFill>
                <a:latin typeface="Montserrat"/>
                <a:ea typeface="Montserrat"/>
                <a:cs typeface="Montserrat"/>
                <a:sym typeface="Montserrat"/>
              </a:rPr>
              <a:t>The model's performance is measured using accuracy.</a:t>
            </a:r>
          </a:p>
          <a:p>
            <a:pPr algn="just" marL="0" indent="0" lvl="1">
              <a:lnSpc>
                <a:spcPts val="501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947" t="-11829" r="-7870" b="-11438"/>
            </a:stretch>
          </a:blipFill>
        </p:spPr>
      </p:sp>
      <p:sp>
        <p:nvSpPr>
          <p:cNvPr name="Freeform 3" id="3"/>
          <p:cNvSpPr/>
          <p:nvPr/>
        </p:nvSpPr>
        <p:spPr>
          <a:xfrm flipH="false" flipV="false" rot="0">
            <a:off x="3079705" y="1980087"/>
            <a:ext cx="12128591" cy="8085727"/>
          </a:xfrm>
          <a:custGeom>
            <a:avLst/>
            <a:gdLst/>
            <a:ahLst/>
            <a:cxnLst/>
            <a:rect r="r" b="b" t="t" l="l"/>
            <a:pathLst>
              <a:path h="8085727" w="12128591">
                <a:moveTo>
                  <a:pt x="0" y="0"/>
                </a:moveTo>
                <a:lnTo>
                  <a:pt x="12128590" y="0"/>
                </a:lnTo>
                <a:lnTo>
                  <a:pt x="12128590" y="8085727"/>
                </a:lnTo>
                <a:lnTo>
                  <a:pt x="0" y="8085727"/>
                </a:lnTo>
                <a:lnTo>
                  <a:pt x="0" y="0"/>
                </a:lnTo>
                <a:close/>
              </a:path>
            </a:pathLst>
          </a:custGeom>
          <a:blipFill>
            <a:blip r:embed="rId3"/>
            <a:stretch>
              <a:fillRect l="0" t="0" r="0" b="0"/>
            </a:stretch>
          </a:blipFill>
        </p:spPr>
      </p:sp>
      <p:sp>
        <p:nvSpPr>
          <p:cNvPr name="TextBox 4" id="4"/>
          <p:cNvSpPr txBox="true"/>
          <p:nvPr/>
        </p:nvSpPr>
        <p:spPr>
          <a:xfrm rot="0">
            <a:off x="3678967" y="-189371"/>
            <a:ext cx="10930067" cy="2018793"/>
          </a:xfrm>
          <a:prstGeom prst="rect">
            <a:avLst/>
          </a:prstGeom>
        </p:spPr>
        <p:txBody>
          <a:bodyPr anchor="t" rtlCol="false" tIns="0" lIns="0" bIns="0" rIns="0">
            <a:spAutoFit/>
          </a:bodyPr>
          <a:lstStyle/>
          <a:p>
            <a:pPr algn="ctr">
              <a:lnSpc>
                <a:spcPts val="16426"/>
              </a:lnSpc>
              <a:spcBef>
                <a:spcPct val="0"/>
              </a:spcBef>
            </a:pPr>
            <a:r>
              <a:rPr lang="en-US" sz="11733">
                <a:solidFill>
                  <a:srgbClr val="35DBFF"/>
                </a:solidFill>
                <a:latin typeface="Squada One"/>
                <a:ea typeface="Squada One"/>
                <a:cs typeface="Squada One"/>
                <a:sym typeface="Squada One"/>
              </a:rPr>
              <a:t>FLOW CHART</a:t>
            </a:r>
          </a:p>
        </p:txBody>
      </p:sp>
      <p:sp>
        <p:nvSpPr>
          <p:cNvPr name="Freeform 5" id="5"/>
          <p:cNvSpPr/>
          <p:nvPr/>
        </p:nvSpPr>
        <p:spPr>
          <a:xfrm flipH="false" flipV="false" rot="2699999">
            <a:off x="-591794" y="8233610"/>
            <a:ext cx="2869485" cy="2707750"/>
          </a:xfrm>
          <a:custGeom>
            <a:avLst/>
            <a:gdLst/>
            <a:ahLst/>
            <a:cxnLst/>
            <a:rect r="r" b="b" t="t" l="l"/>
            <a:pathLst>
              <a:path h="2707750" w="2869485">
                <a:moveTo>
                  <a:pt x="0" y="0"/>
                </a:moveTo>
                <a:lnTo>
                  <a:pt x="2869485" y="0"/>
                </a:lnTo>
                <a:lnTo>
                  <a:pt x="2869485" y="2707750"/>
                </a:lnTo>
                <a:lnTo>
                  <a:pt x="0" y="2707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DAGk9fxteqQ</dc:identifier>
  <dcterms:modified xsi:type="dcterms:W3CDTF">2011-08-01T06:04:30Z</dcterms:modified>
  <cp:revision>1</cp:revision>
  <dc:title>Human Activity Recognition Using CNN and LSTM</dc:title>
</cp:coreProperties>
</file>